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62" r:id="rId3"/>
    <p:sldId id="258" r:id="rId4"/>
    <p:sldId id="259" r:id="rId5"/>
    <p:sldId id="260" r:id="rId6"/>
    <p:sldId id="265" r:id="rId7"/>
    <p:sldId id="266" r:id="rId8"/>
    <p:sldId id="263" r:id="rId9"/>
    <p:sldId id="25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3BEA4B-3F94-4669-9DC3-05D6553963A7}" v="48" dt="2019-03-27T05:41:34.5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1137" autoAdjust="0"/>
    <p:restoredTop sz="94660"/>
  </p:normalViewPr>
  <p:slideViewPr>
    <p:cSldViewPr snapToGrid="0">
      <p:cViewPr>
        <p:scale>
          <a:sx n="75" d="100"/>
          <a:sy n="75" d="100"/>
        </p:scale>
        <p:origin x="3812" y="1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2DBCB8-8C68-4AE2-A79A-2A7B27B3BFB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9D0DCA75-7D61-486D-A130-D08CE6B87FFA}">
      <dgm:prSet/>
      <dgm:spPr/>
      <dgm:t>
        <a:bodyPr/>
        <a:lstStyle/>
        <a:p>
          <a:r>
            <a:rPr lang="en-US" dirty="0">
              <a:solidFill>
                <a:schemeClr val="tx1">
                  <a:lumMod val="75000"/>
                  <a:lumOff val="25000"/>
                </a:schemeClr>
              </a:solidFill>
            </a:rPr>
            <a:t>Wikipedia. </a:t>
          </a:r>
          <a:r>
            <a:rPr lang="en-US" i="1" dirty="0"/>
            <a:t>List of cities in Texas Counties</a:t>
          </a:r>
          <a:endParaRPr lang="en-US" dirty="0"/>
        </a:p>
      </dgm:t>
    </dgm:pt>
    <dgm:pt modelId="{54BA557F-7D27-42E3-B743-511E203F74A7}" type="parTrans" cxnId="{9300DED0-52F4-46DC-AC93-7EEE4AECF248}">
      <dgm:prSet/>
      <dgm:spPr/>
      <dgm:t>
        <a:bodyPr/>
        <a:lstStyle/>
        <a:p>
          <a:endParaRPr lang="en-US"/>
        </a:p>
      </dgm:t>
    </dgm:pt>
    <dgm:pt modelId="{AD72A501-C506-4CCE-9C3F-A84176430607}" type="sibTrans" cxnId="{9300DED0-52F4-46DC-AC93-7EEE4AECF248}">
      <dgm:prSet/>
      <dgm:spPr/>
      <dgm:t>
        <a:bodyPr/>
        <a:lstStyle/>
        <a:p>
          <a:endParaRPr lang="en-US"/>
        </a:p>
      </dgm:t>
    </dgm:pt>
    <dgm:pt modelId="{7174109E-9C14-4DC9-9085-FE022E3BF4A6}">
      <dgm:prSet/>
      <dgm:spPr/>
      <dgm:t>
        <a:bodyPr/>
        <a:lstStyle/>
        <a:p>
          <a:r>
            <a:rPr lang="en-US" dirty="0">
              <a:solidFill>
                <a:schemeClr val="tx1">
                  <a:lumMod val="75000"/>
                  <a:lumOff val="25000"/>
                </a:schemeClr>
              </a:solidFill>
            </a:rPr>
            <a:t>SimpleMaps.com </a:t>
          </a:r>
          <a:r>
            <a:rPr lang="en-US" i="1" dirty="0"/>
            <a:t>US Zip Codes and Location</a:t>
          </a:r>
          <a:endParaRPr lang="en-US" dirty="0"/>
        </a:p>
      </dgm:t>
    </dgm:pt>
    <dgm:pt modelId="{8F69B9E7-EDEC-4CE7-883E-CD444D6D2E59}" type="parTrans" cxnId="{9ABBBEDB-0B41-4DC5-A517-10E7EAC59D8F}">
      <dgm:prSet/>
      <dgm:spPr/>
      <dgm:t>
        <a:bodyPr/>
        <a:lstStyle/>
        <a:p>
          <a:endParaRPr lang="en-US"/>
        </a:p>
      </dgm:t>
    </dgm:pt>
    <dgm:pt modelId="{0CED37BE-13A0-4244-BDCC-15A0A26D146B}" type="sibTrans" cxnId="{9ABBBEDB-0B41-4DC5-A517-10E7EAC59D8F}">
      <dgm:prSet/>
      <dgm:spPr/>
      <dgm:t>
        <a:bodyPr/>
        <a:lstStyle/>
        <a:p>
          <a:endParaRPr lang="en-US"/>
        </a:p>
      </dgm:t>
    </dgm:pt>
    <dgm:pt modelId="{688E8A8C-3654-48EC-ADBA-6CAE43CADAA8}">
      <dgm:prSet/>
      <dgm:spPr/>
      <dgm:t>
        <a:bodyPr/>
        <a:lstStyle/>
        <a:p>
          <a:r>
            <a:rPr lang="en-US" dirty="0">
              <a:solidFill>
                <a:schemeClr val="tx1">
                  <a:lumMod val="75000"/>
                  <a:lumOff val="25000"/>
                </a:schemeClr>
              </a:solidFill>
            </a:rPr>
            <a:t>Foursquare API.</a:t>
          </a:r>
          <a:r>
            <a:rPr lang="en-US" i="1" dirty="0">
              <a:solidFill>
                <a:schemeClr val="tx1">
                  <a:lumMod val="75000"/>
                  <a:lumOff val="25000"/>
                </a:schemeClr>
              </a:solidFill>
            </a:rPr>
            <a:t> </a:t>
          </a:r>
          <a:r>
            <a:rPr lang="en-US" i="1" dirty="0"/>
            <a:t>Top venues and their categories for each city</a:t>
          </a:r>
          <a:endParaRPr lang="en-US" dirty="0"/>
        </a:p>
      </dgm:t>
    </dgm:pt>
    <dgm:pt modelId="{6BCBF7DE-A764-4FC0-9FAB-0B59C47898BC}" type="parTrans" cxnId="{3A949AAE-B758-4B73-9D94-865327B020C2}">
      <dgm:prSet/>
      <dgm:spPr/>
      <dgm:t>
        <a:bodyPr/>
        <a:lstStyle/>
        <a:p>
          <a:endParaRPr lang="en-US"/>
        </a:p>
      </dgm:t>
    </dgm:pt>
    <dgm:pt modelId="{608C6EEB-207B-4035-A1A1-311BEF0C8AF0}" type="sibTrans" cxnId="{3A949AAE-B758-4B73-9D94-865327B020C2}">
      <dgm:prSet/>
      <dgm:spPr/>
      <dgm:t>
        <a:bodyPr/>
        <a:lstStyle/>
        <a:p>
          <a:endParaRPr lang="en-US"/>
        </a:p>
      </dgm:t>
    </dgm:pt>
    <dgm:pt modelId="{CDB4CF83-ED15-4A62-9485-05D9ED77CAFD}" type="pres">
      <dgm:prSet presAssocID="{B72DBCB8-8C68-4AE2-A79A-2A7B27B3BFBF}" presName="root" presStyleCnt="0">
        <dgm:presLayoutVars>
          <dgm:dir/>
          <dgm:resizeHandles val="exact"/>
        </dgm:presLayoutVars>
      </dgm:prSet>
      <dgm:spPr/>
    </dgm:pt>
    <dgm:pt modelId="{BE1ACB36-DA7A-49FB-ADFB-1468AF6901B5}" type="pres">
      <dgm:prSet presAssocID="{9D0DCA75-7D61-486D-A130-D08CE6B87FFA}" presName="compNode" presStyleCnt="0"/>
      <dgm:spPr/>
    </dgm:pt>
    <dgm:pt modelId="{63E21B67-1DB3-44A8-BCF2-51BCB4F4AFC7}" type="pres">
      <dgm:prSet presAssocID="{9D0DCA75-7D61-486D-A130-D08CE6B87FFA}" presName="bgRect" presStyleLbl="bgShp" presStyleIdx="0" presStyleCnt="3"/>
      <dgm:spPr/>
    </dgm:pt>
    <dgm:pt modelId="{717F4B6F-8607-4A9F-95BF-2ADE37B8170C}" type="pres">
      <dgm:prSet presAssocID="{9D0DCA75-7D61-486D-A130-D08CE6B87FF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4100CCBE-7587-49C0-8218-CA1A3CB6172B}" type="pres">
      <dgm:prSet presAssocID="{9D0DCA75-7D61-486D-A130-D08CE6B87FFA}" presName="spaceRect" presStyleCnt="0"/>
      <dgm:spPr/>
    </dgm:pt>
    <dgm:pt modelId="{24899C72-B8A8-48C7-B35C-6623744573EF}" type="pres">
      <dgm:prSet presAssocID="{9D0DCA75-7D61-486D-A130-D08CE6B87FFA}" presName="parTx" presStyleLbl="revTx" presStyleIdx="0" presStyleCnt="3">
        <dgm:presLayoutVars>
          <dgm:chMax val="0"/>
          <dgm:chPref val="0"/>
        </dgm:presLayoutVars>
      </dgm:prSet>
      <dgm:spPr/>
    </dgm:pt>
    <dgm:pt modelId="{5D66B17B-FE64-4486-B7A7-062FFD9B8AB5}" type="pres">
      <dgm:prSet presAssocID="{AD72A501-C506-4CCE-9C3F-A84176430607}" presName="sibTrans" presStyleCnt="0"/>
      <dgm:spPr/>
    </dgm:pt>
    <dgm:pt modelId="{E9B340C7-438C-47DA-9040-629F48590E27}" type="pres">
      <dgm:prSet presAssocID="{7174109E-9C14-4DC9-9085-FE022E3BF4A6}" presName="compNode" presStyleCnt="0"/>
      <dgm:spPr/>
    </dgm:pt>
    <dgm:pt modelId="{886C394B-5CDB-412D-A44C-069E75153A83}" type="pres">
      <dgm:prSet presAssocID="{7174109E-9C14-4DC9-9085-FE022E3BF4A6}" presName="bgRect" presStyleLbl="bgShp" presStyleIdx="1" presStyleCnt="3"/>
      <dgm:spPr/>
    </dgm:pt>
    <dgm:pt modelId="{89387AE2-D3A1-4764-9182-FFA2999C6B81}" type="pres">
      <dgm:prSet presAssocID="{7174109E-9C14-4DC9-9085-FE022E3BF4A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F58CD4FE-7AD1-48C7-B801-E43442168C2F}" type="pres">
      <dgm:prSet presAssocID="{7174109E-9C14-4DC9-9085-FE022E3BF4A6}" presName="spaceRect" presStyleCnt="0"/>
      <dgm:spPr/>
    </dgm:pt>
    <dgm:pt modelId="{BD69DB16-BD2E-4D19-8CF5-A301D484FAC5}" type="pres">
      <dgm:prSet presAssocID="{7174109E-9C14-4DC9-9085-FE022E3BF4A6}" presName="parTx" presStyleLbl="revTx" presStyleIdx="1" presStyleCnt="3">
        <dgm:presLayoutVars>
          <dgm:chMax val="0"/>
          <dgm:chPref val="0"/>
        </dgm:presLayoutVars>
      </dgm:prSet>
      <dgm:spPr/>
    </dgm:pt>
    <dgm:pt modelId="{8AA8FA80-397A-4707-BA71-F327F44F25C2}" type="pres">
      <dgm:prSet presAssocID="{0CED37BE-13A0-4244-BDCC-15A0A26D146B}" presName="sibTrans" presStyleCnt="0"/>
      <dgm:spPr/>
    </dgm:pt>
    <dgm:pt modelId="{D7A886C9-9A8C-4CFD-A5A8-2A8294BBB51E}" type="pres">
      <dgm:prSet presAssocID="{688E8A8C-3654-48EC-ADBA-6CAE43CADAA8}" presName="compNode" presStyleCnt="0"/>
      <dgm:spPr/>
    </dgm:pt>
    <dgm:pt modelId="{52CB693E-E162-40B1-9DF3-14B3F80112C8}" type="pres">
      <dgm:prSet presAssocID="{688E8A8C-3654-48EC-ADBA-6CAE43CADAA8}" presName="bgRect" presStyleLbl="bgShp" presStyleIdx="2" presStyleCnt="3"/>
      <dgm:spPr/>
    </dgm:pt>
    <dgm:pt modelId="{BF7E9BEC-8CDE-465D-9B4A-D3B18B0383C9}" type="pres">
      <dgm:prSet presAssocID="{688E8A8C-3654-48EC-ADBA-6CAE43CADAA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359FE40-3C6F-4D8A-B4B2-DFED70DF813A}" type="pres">
      <dgm:prSet presAssocID="{688E8A8C-3654-48EC-ADBA-6CAE43CADAA8}" presName="spaceRect" presStyleCnt="0"/>
      <dgm:spPr/>
    </dgm:pt>
    <dgm:pt modelId="{B3075350-E709-4508-A3CB-86C0A2B1684F}" type="pres">
      <dgm:prSet presAssocID="{688E8A8C-3654-48EC-ADBA-6CAE43CADAA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724B063-4E5D-444A-A924-9988D4CABF14}" type="presOf" srcId="{7174109E-9C14-4DC9-9085-FE022E3BF4A6}" destId="{BD69DB16-BD2E-4D19-8CF5-A301D484FAC5}" srcOrd="0" destOrd="0" presId="urn:microsoft.com/office/officeart/2018/2/layout/IconVerticalSolidList"/>
    <dgm:cxn modelId="{CBFAB08A-5D11-4CCF-98DB-37E102BDA802}" type="presOf" srcId="{688E8A8C-3654-48EC-ADBA-6CAE43CADAA8}" destId="{B3075350-E709-4508-A3CB-86C0A2B1684F}" srcOrd="0" destOrd="0" presId="urn:microsoft.com/office/officeart/2018/2/layout/IconVerticalSolidList"/>
    <dgm:cxn modelId="{7AB3BAAB-8F3F-46C4-B462-706FE50980C3}" type="presOf" srcId="{B72DBCB8-8C68-4AE2-A79A-2A7B27B3BFBF}" destId="{CDB4CF83-ED15-4A62-9485-05D9ED77CAFD}" srcOrd="0" destOrd="0" presId="urn:microsoft.com/office/officeart/2018/2/layout/IconVerticalSolidList"/>
    <dgm:cxn modelId="{3A949AAE-B758-4B73-9D94-865327B020C2}" srcId="{B72DBCB8-8C68-4AE2-A79A-2A7B27B3BFBF}" destId="{688E8A8C-3654-48EC-ADBA-6CAE43CADAA8}" srcOrd="2" destOrd="0" parTransId="{6BCBF7DE-A764-4FC0-9FAB-0B59C47898BC}" sibTransId="{608C6EEB-207B-4035-A1A1-311BEF0C8AF0}"/>
    <dgm:cxn modelId="{9300DED0-52F4-46DC-AC93-7EEE4AECF248}" srcId="{B72DBCB8-8C68-4AE2-A79A-2A7B27B3BFBF}" destId="{9D0DCA75-7D61-486D-A130-D08CE6B87FFA}" srcOrd="0" destOrd="0" parTransId="{54BA557F-7D27-42E3-B743-511E203F74A7}" sibTransId="{AD72A501-C506-4CCE-9C3F-A84176430607}"/>
    <dgm:cxn modelId="{9ABBBEDB-0B41-4DC5-A517-10E7EAC59D8F}" srcId="{B72DBCB8-8C68-4AE2-A79A-2A7B27B3BFBF}" destId="{7174109E-9C14-4DC9-9085-FE022E3BF4A6}" srcOrd="1" destOrd="0" parTransId="{8F69B9E7-EDEC-4CE7-883E-CD444D6D2E59}" sibTransId="{0CED37BE-13A0-4244-BDCC-15A0A26D146B}"/>
    <dgm:cxn modelId="{5867D9F5-FC0D-4019-A56D-48B1C72DF68E}" type="presOf" srcId="{9D0DCA75-7D61-486D-A130-D08CE6B87FFA}" destId="{24899C72-B8A8-48C7-B35C-6623744573EF}" srcOrd="0" destOrd="0" presId="urn:microsoft.com/office/officeart/2018/2/layout/IconVerticalSolidList"/>
    <dgm:cxn modelId="{B7EF0EFD-C4AD-49A1-BBDA-1EBC0F1CC3C9}" type="presParOf" srcId="{CDB4CF83-ED15-4A62-9485-05D9ED77CAFD}" destId="{BE1ACB36-DA7A-49FB-ADFB-1468AF6901B5}" srcOrd="0" destOrd="0" presId="urn:microsoft.com/office/officeart/2018/2/layout/IconVerticalSolidList"/>
    <dgm:cxn modelId="{89DBED43-CAED-440B-A7F2-A6703C05BA3C}" type="presParOf" srcId="{BE1ACB36-DA7A-49FB-ADFB-1468AF6901B5}" destId="{63E21B67-1DB3-44A8-BCF2-51BCB4F4AFC7}" srcOrd="0" destOrd="0" presId="urn:microsoft.com/office/officeart/2018/2/layout/IconVerticalSolidList"/>
    <dgm:cxn modelId="{EE0D335D-83FA-4B30-BD55-4B57440A648B}" type="presParOf" srcId="{BE1ACB36-DA7A-49FB-ADFB-1468AF6901B5}" destId="{717F4B6F-8607-4A9F-95BF-2ADE37B8170C}" srcOrd="1" destOrd="0" presId="urn:microsoft.com/office/officeart/2018/2/layout/IconVerticalSolidList"/>
    <dgm:cxn modelId="{2848C768-4786-4C3A-B30F-7832599FFE7D}" type="presParOf" srcId="{BE1ACB36-DA7A-49FB-ADFB-1468AF6901B5}" destId="{4100CCBE-7587-49C0-8218-CA1A3CB6172B}" srcOrd="2" destOrd="0" presId="urn:microsoft.com/office/officeart/2018/2/layout/IconVerticalSolidList"/>
    <dgm:cxn modelId="{4B0B94CF-50FD-407E-9B9F-B2F968BF1302}" type="presParOf" srcId="{BE1ACB36-DA7A-49FB-ADFB-1468AF6901B5}" destId="{24899C72-B8A8-48C7-B35C-6623744573EF}" srcOrd="3" destOrd="0" presId="urn:microsoft.com/office/officeart/2018/2/layout/IconVerticalSolidList"/>
    <dgm:cxn modelId="{5D5B39F7-4915-4C1C-AC48-F72BA114D7F9}" type="presParOf" srcId="{CDB4CF83-ED15-4A62-9485-05D9ED77CAFD}" destId="{5D66B17B-FE64-4486-B7A7-062FFD9B8AB5}" srcOrd="1" destOrd="0" presId="urn:microsoft.com/office/officeart/2018/2/layout/IconVerticalSolidList"/>
    <dgm:cxn modelId="{90EDF352-3148-455A-AFC8-38A6DC9F5907}" type="presParOf" srcId="{CDB4CF83-ED15-4A62-9485-05D9ED77CAFD}" destId="{E9B340C7-438C-47DA-9040-629F48590E27}" srcOrd="2" destOrd="0" presId="urn:microsoft.com/office/officeart/2018/2/layout/IconVerticalSolidList"/>
    <dgm:cxn modelId="{F1D203DD-EBBB-46F5-B570-928AEE0BA7DA}" type="presParOf" srcId="{E9B340C7-438C-47DA-9040-629F48590E27}" destId="{886C394B-5CDB-412D-A44C-069E75153A83}" srcOrd="0" destOrd="0" presId="urn:microsoft.com/office/officeart/2018/2/layout/IconVerticalSolidList"/>
    <dgm:cxn modelId="{23532E2B-81C0-4412-B9DE-9275FF8F8F30}" type="presParOf" srcId="{E9B340C7-438C-47DA-9040-629F48590E27}" destId="{89387AE2-D3A1-4764-9182-FFA2999C6B81}" srcOrd="1" destOrd="0" presId="urn:microsoft.com/office/officeart/2018/2/layout/IconVerticalSolidList"/>
    <dgm:cxn modelId="{9CFC42C3-BFB9-474C-A98F-933F8858DBB5}" type="presParOf" srcId="{E9B340C7-438C-47DA-9040-629F48590E27}" destId="{F58CD4FE-7AD1-48C7-B801-E43442168C2F}" srcOrd="2" destOrd="0" presId="urn:microsoft.com/office/officeart/2018/2/layout/IconVerticalSolidList"/>
    <dgm:cxn modelId="{0338CADA-C1D7-4CBF-8E18-6659226A3FC5}" type="presParOf" srcId="{E9B340C7-438C-47DA-9040-629F48590E27}" destId="{BD69DB16-BD2E-4D19-8CF5-A301D484FAC5}" srcOrd="3" destOrd="0" presId="urn:microsoft.com/office/officeart/2018/2/layout/IconVerticalSolidList"/>
    <dgm:cxn modelId="{BFEF4766-71B3-425E-9A60-DE2495C17049}" type="presParOf" srcId="{CDB4CF83-ED15-4A62-9485-05D9ED77CAFD}" destId="{8AA8FA80-397A-4707-BA71-F327F44F25C2}" srcOrd="3" destOrd="0" presId="urn:microsoft.com/office/officeart/2018/2/layout/IconVerticalSolidList"/>
    <dgm:cxn modelId="{5CEB31E9-24F0-4762-BDF0-F8D78453ECB5}" type="presParOf" srcId="{CDB4CF83-ED15-4A62-9485-05D9ED77CAFD}" destId="{D7A886C9-9A8C-4CFD-A5A8-2A8294BBB51E}" srcOrd="4" destOrd="0" presId="urn:microsoft.com/office/officeart/2018/2/layout/IconVerticalSolidList"/>
    <dgm:cxn modelId="{8E16D854-E4D7-41EE-BE37-845B63EF7105}" type="presParOf" srcId="{D7A886C9-9A8C-4CFD-A5A8-2A8294BBB51E}" destId="{52CB693E-E162-40B1-9DF3-14B3F80112C8}" srcOrd="0" destOrd="0" presId="urn:microsoft.com/office/officeart/2018/2/layout/IconVerticalSolidList"/>
    <dgm:cxn modelId="{14A947B6-3F00-49C5-BFB7-A1B6BEDB75C7}" type="presParOf" srcId="{D7A886C9-9A8C-4CFD-A5A8-2A8294BBB51E}" destId="{BF7E9BEC-8CDE-465D-9B4A-D3B18B0383C9}" srcOrd="1" destOrd="0" presId="urn:microsoft.com/office/officeart/2018/2/layout/IconVerticalSolidList"/>
    <dgm:cxn modelId="{F1847A93-EC73-429C-A80E-CDC4A22C5EA6}" type="presParOf" srcId="{D7A886C9-9A8C-4CFD-A5A8-2A8294BBB51E}" destId="{6359FE40-3C6F-4D8A-B4B2-DFED70DF813A}" srcOrd="2" destOrd="0" presId="urn:microsoft.com/office/officeart/2018/2/layout/IconVerticalSolidList"/>
    <dgm:cxn modelId="{9A3469A5-4D2B-4AD8-BB75-6EBA5E8BBB32}" type="presParOf" srcId="{D7A886C9-9A8C-4CFD-A5A8-2A8294BBB51E}" destId="{B3075350-E709-4508-A3CB-86C0A2B168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DC5DAEA-51A6-4115-9ED7-3F40AE3FF2EB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38CC18D-6DCD-42B8-9839-D87AFCF959CE}">
      <dgm:prSet/>
      <dgm:spPr/>
      <dgm:t>
        <a:bodyPr/>
        <a:lstStyle/>
        <a:p>
          <a:r>
            <a:rPr lang="en-US" dirty="0"/>
            <a:t>data processing and cleaning</a:t>
          </a:r>
        </a:p>
      </dgm:t>
    </dgm:pt>
    <dgm:pt modelId="{6A0781BA-7F35-4D7E-81D1-0655B52E27E1}" type="parTrans" cxnId="{D805EF3D-CEDE-4177-A48E-C8CF24BC30D8}">
      <dgm:prSet/>
      <dgm:spPr/>
      <dgm:t>
        <a:bodyPr/>
        <a:lstStyle/>
        <a:p>
          <a:endParaRPr lang="en-US"/>
        </a:p>
      </dgm:t>
    </dgm:pt>
    <dgm:pt modelId="{5D31FB5F-A3AB-443C-B746-395CA8122643}" type="sibTrans" cxnId="{D805EF3D-CEDE-4177-A48E-C8CF24BC30D8}">
      <dgm:prSet/>
      <dgm:spPr/>
      <dgm:t>
        <a:bodyPr/>
        <a:lstStyle/>
        <a:p>
          <a:endParaRPr lang="en-US"/>
        </a:p>
      </dgm:t>
    </dgm:pt>
    <dgm:pt modelId="{B92DE849-5B69-4EEE-AAC0-D851CDA1C804}">
      <dgm:prSet/>
      <dgm:spPr/>
      <dgm:t>
        <a:bodyPr/>
        <a:lstStyle/>
        <a:p>
          <a:r>
            <a:rPr lang="en-US" dirty="0"/>
            <a:t>k-means clustering algorithm to identify patterns in the data, k=8</a:t>
          </a:r>
        </a:p>
      </dgm:t>
    </dgm:pt>
    <dgm:pt modelId="{F1EBE062-258A-4793-B658-4DEF2C81DBAF}" type="parTrans" cxnId="{5D1F631D-C0D5-49AB-BF9B-3F995C160B3D}">
      <dgm:prSet/>
      <dgm:spPr/>
      <dgm:t>
        <a:bodyPr/>
        <a:lstStyle/>
        <a:p>
          <a:endParaRPr lang="en-US"/>
        </a:p>
      </dgm:t>
    </dgm:pt>
    <dgm:pt modelId="{9CCF0EDC-E372-4A97-A559-6AEF4C1ADBFF}" type="sibTrans" cxnId="{5D1F631D-C0D5-49AB-BF9B-3F995C160B3D}">
      <dgm:prSet/>
      <dgm:spPr/>
      <dgm:t>
        <a:bodyPr/>
        <a:lstStyle/>
        <a:p>
          <a:endParaRPr lang="en-US"/>
        </a:p>
      </dgm:t>
    </dgm:pt>
    <dgm:pt modelId="{2572D0C4-013D-40B4-BBC2-BE7B09DE499B}">
      <dgm:prSet/>
      <dgm:spPr/>
      <dgm:t>
        <a:bodyPr/>
        <a:lstStyle/>
        <a:p>
          <a:r>
            <a:rPr lang="en-US" dirty="0"/>
            <a:t>data/clustering visualization with Folium</a:t>
          </a:r>
        </a:p>
      </dgm:t>
    </dgm:pt>
    <dgm:pt modelId="{22CD730F-2A96-48FB-8651-944CE1BCE1A8}" type="parTrans" cxnId="{7BDA5C42-416A-4B07-8F17-B4A897CBEC96}">
      <dgm:prSet/>
      <dgm:spPr/>
      <dgm:t>
        <a:bodyPr/>
        <a:lstStyle/>
        <a:p>
          <a:endParaRPr lang="en-US"/>
        </a:p>
      </dgm:t>
    </dgm:pt>
    <dgm:pt modelId="{2B486908-AB5B-4EF1-894D-70EA6230EAE0}" type="sibTrans" cxnId="{7BDA5C42-416A-4B07-8F17-B4A897CBEC96}">
      <dgm:prSet/>
      <dgm:spPr/>
      <dgm:t>
        <a:bodyPr/>
        <a:lstStyle/>
        <a:p>
          <a:endParaRPr lang="en-US"/>
        </a:p>
      </dgm:t>
    </dgm:pt>
    <dgm:pt modelId="{EE969FCD-809B-45A1-A947-F34FA8E343AC}">
      <dgm:prSet/>
      <dgm:spPr/>
      <dgm:t>
        <a:bodyPr/>
        <a:lstStyle/>
        <a:p>
          <a:r>
            <a:rPr lang="en-US" dirty="0"/>
            <a:t>data scraping using Foursquare API.  top 10 venue categories for each city’s vector profile for clustering</a:t>
          </a:r>
        </a:p>
      </dgm:t>
    </dgm:pt>
    <dgm:pt modelId="{6AF590C4-5EF9-4A24-B332-D23727E6777E}" type="parTrans" cxnId="{839DDC0C-427A-40A6-B59B-184E65598EF1}">
      <dgm:prSet/>
      <dgm:spPr/>
      <dgm:t>
        <a:bodyPr/>
        <a:lstStyle/>
        <a:p>
          <a:endParaRPr lang="en-US"/>
        </a:p>
      </dgm:t>
    </dgm:pt>
    <dgm:pt modelId="{DB920A36-D6FE-4364-9A47-53F397D72233}" type="sibTrans" cxnId="{839DDC0C-427A-40A6-B59B-184E65598EF1}">
      <dgm:prSet/>
      <dgm:spPr/>
      <dgm:t>
        <a:bodyPr/>
        <a:lstStyle/>
        <a:p>
          <a:endParaRPr lang="en-US"/>
        </a:p>
      </dgm:t>
    </dgm:pt>
    <dgm:pt modelId="{1F6960A0-08C2-4727-B78F-A87ADCB3B444}">
      <dgm:prSet/>
      <dgm:spPr/>
      <dgm:t>
        <a:bodyPr/>
        <a:lstStyle/>
        <a:p>
          <a:r>
            <a:rPr lang="en-US" dirty="0"/>
            <a:t>exploration data analysis (EDA)</a:t>
          </a:r>
        </a:p>
      </dgm:t>
    </dgm:pt>
    <dgm:pt modelId="{9177770F-3097-4FFF-A881-8D63FB62DD22}" type="parTrans" cxnId="{0083DA2F-099F-4785-BD0A-C7874B0FADDC}">
      <dgm:prSet/>
      <dgm:spPr/>
      <dgm:t>
        <a:bodyPr/>
        <a:lstStyle/>
        <a:p>
          <a:endParaRPr lang="en-US"/>
        </a:p>
      </dgm:t>
    </dgm:pt>
    <dgm:pt modelId="{91EF34A9-DE09-4E18-A471-B9C5C24822AA}" type="sibTrans" cxnId="{0083DA2F-099F-4785-BD0A-C7874B0FADDC}">
      <dgm:prSet/>
      <dgm:spPr/>
      <dgm:t>
        <a:bodyPr/>
        <a:lstStyle/>
        <a:p>
          <a:endParaRPr lang="en-US"/>
        </a:p>
      </dgm:t>
    </dgm:pt>
    <dgm:pt modelId="{F08C506B-73BA-4EEA-91E6-A2F58D80D7F7}" type="pres">
      <dgm:prSet presAssocID="{1DC5DAEA-51A6-4115-9ED7-3F40AE3FF2EB}" presName="outerComposite" presStyleCnt="0">
        <dgm:presLayoutVars>
          <dgm:chMax val="5"/>
          <dgm:dir/>
          <dgm:resizeHandles val="exact"/>
        </dgm:presLayoutVars>
      </dgm:prSet>
      <dgm:spPr/>
    </dgm:pt>
    <dgm:pt modelId="{C2C12049-CC92-42F7-85AE-F4B9A21ABF11}" type="pres">
      <dgm:prSet presAssocID="{1DC5DAEA-51A6-4115-9ED7-3F40AE3FF2EB}" presName="dummyMaxCanvas" presStyleCnt="0">
        <dgm:presLayoutVars/>
      </dgm:prSet>
      <dgm:spPr/>
    </dgm:pt>
    <dgm:pt modelId="{FD754582-C231-4828-A4A8-64D5417476FE}" type="pres">
      <dgm:prSet presAssocID="{1DC5DAEA-51A6-4115-9ED7-3F40AE3FF2EB}" presName="FiveNodes_1" presStyleLbl="node1" presStyleIdx="0" presStyleCnt="5">
        <dgm:presLayoutVars>
          <dgm:bulletEnabled val="1"/>
        </dgm:presLayoutVars>
      </dgm:prSet>
      <dgm:spPr/>
    </dgm:pt>
    <dgm:pt modelId="{73101E99-2116-453F-A782-5AFDCD2D5B14}" type="pres">
      <dgm:prSet presAssocID="{1DC5DAEA-51A6-4115-9ED7-3F40AE3FF2EB}" presName="FiveNodes_2" presStyleLbl="node1" presStyleIdx="1" presStyleCnt="5">
        <dgm:presLayoutVars>
          <dgm:bulletEnabled val="1"/>
        </dgm:presLayoutVars>
      </dgm:prSet>
      <dgm:spPr/>
    </dgm:pt>
    <dgm:pt modelId="{9B6981BC-A0FE-4DAB-9FF4-0C0F783646D6}" type="pres">
      <dgm:prSet presAssocID="{1DC5DAEA-51A6-4115-9ED7-3F40AE3FF2EB}" presName="FiveNodes_3" presStyleLbl="node1" presStyleIdx="2" presStyleCnt="5">
        <dgm:presLayoutVars>
          <dgm:bulletEnabled val="1"/>
        </dgm:presLayoutVars>
      </dgm:prSet>
      <dgm:spPr/>
    </dgm:pt>
    <dgm:pt modelId="{DFB647B0-4768-477E-BA47-6EE808A9D81F}" type="pres">
      <dgm:prSet presAssocID="{1DC5DAEA-51A6-4115-9ED7-3F40AE3FF2EB}" presName="FiveNodes_4" presStyleLbl="node1" presStyleIdx="3" presStyleCnt="5">
        <dgm:presLayoutVars>
          <dgm:bulletEnabled val="1"/>
        </dgm:presLayoutVars>
      </dgm:prSet>
      <dgm:spPr/>
    </dgm:pt>
    <dgm:pt modelId="{084201BE-69EA-483C-B696-1E05328F4212}" type="pres">
      <dgm:prSet presAssocID="{1DC5DAEA-51A6-4115-9ED7-3F40AE3FF2EB}" presName="FiveNodes_5" presStyleLbl="node1" presStyleIdx="4" presStyleCnt="5">
        <dgm:presLayoutVars>
          <dgm:bulletEnabled val="1"/>
        </dgm:presLayoutVars>
      </dgm:prSet>
      <dgm:spPr/>
    </dgm:pt>
    <dgm:pt modelId="{97DB30C7-E876-41B7-9060-7339E63605B5}" type="pres">
      <dgm:prSet presAssocID="{1DC5DAEA-51A6-4115-9ED7-3F40AE3FF2EB}" presName="FiveConn_1-2" presStyleLbl="fgAccFollowNode1" presStyleIdx="0" presStyleCnt="4">
        <dgm:presLayoutVars>
          <dgm:bulletEnabled val="1"/>
        </dgm:presLayoutVars>
      </dgm:prSet>
      <dgm:spPr/>
    </dgm:pt>
    <dgm:pt modelId="{3DC8DB25-0394-41BD-9E54-B2D1399DF444}" type="pres">
      <dgm:prSet presAssocID="{1DC5DAEA-51A6-4115-9ED7-3F40AE3FF2EB}" presName="FiveConn_2-3" presStyleLbl="fgAccFollowNode1" presStyleIdx="1" presStyleCnt="4">
        <dgm:presLayoutVars>
          <dgm:bulletEnabled val="1"/>
        </dgm:presLayoutVars>
      </dgm:prSet>
      <dgm:spPr/>
    </dgm:pt>
    <dgm:pt modelId="{F3676620-CBA9-4D35-9459-531E73E619EC}" type="pres">
      <dgm:prSet presAssocID="{1DC5DAEA-51A6-4115-9ED7-3F40AE3FF2EB}" presName="FiveConn_3-4" presStyleLbl="fgAccFollowNode1" presStyleIdx="2" presStyleCnt="4">
        <dgm:presLayoutVars>
          <dgm:bulletEnabled val="1"/>
        </dgm:presLayoutVars>
      </dgm:prSet>
      <dgm:spPr/>
    </dgm:pt>
    <dgm:pt modelId="{5EC72988-5BEF-43E4-BC78-A69D96691E26}" type="pres">
      <dgm:prSet presAssocID="{1DC5DAEA-51A6-4115-9ED7-3F40AE3FF2EB}" presName="FiveConn_4-5" presStyleLbl="fgAccFollowNode1" presStyleIdx="3" presStyleCnt="4">
        <dgm:presLayoutVars>
          <dgm:bulletEnabled val="1"/>
        </dgm:presLayoutVars>
      </dgm:prSet>
      <dgm:spPr/>
    </dgm:pt>
    <dgm:pt modelId="{496B52E9-EAD0-4F47-A256-5B2BCF644CE0}" type="pres">
      <dgm:prSet presAssocID="{1DC5DAEA-51A6-4115-9ED7-3F40AE3FF2EB}" presName="FiveNodes_1_text" presStyleLbl="node1" presStyleIdx="4" presStyleCnt="5">
        <dgm:presLayoutVars>
          <dgm:bulletEnabled val="1"/>
        </dgm:presLayoutVars>
      </dgm:prSet>
      <dgm:spPr/>
    </dgm:pt>
    <dgm:pt modelId="{007AEA3B-857E-47CE-AAD0-6BE3C695CCEA}" type="pres">
      <dgm:prSet presAssocID="{1DC5DAEA-51A6-4115-9ED7-3F40AE3FF2EB}" presName="FiveNodes_2_text" presStyleLbl="node1" presStyleIdx="4" presStyleCnt="5">
        <dgm:presLayoutVars>
          <dgm:bulletEnabled val="1"/>
        </dgm:presLayoutVars>
      </dgm:prSet>
      <dgm:spPr/>
    </dgm:pt>
    <dgm:pt modelId="{9D0E11D3-E388-43BD-9D54-F5622C113C84}" type="pres">
      <dgm:prSet presAssocID="{1DC5DAEA-51A6-4115-9ED7-3F40AE3FF2EB}" presName="FiveNodes_3_text" presStyleLbl="node1" presStyleIdx="4" presStyleCnt="5">
        <dgm:presLayoutVars>
          <dgm:bulletEnabled val="1"/>
        </dgm:presLayoutVars>
      </dgm:prSet>
      <dgm:spPr/>
    </dgm:pt>
    <dgm:pt modelId="{65075464-FE64-4E41-956D-5A8E16F80F3A}" type="pres">
      <dgm:prSet presAssocID="{1DC5DAEA-51A6-4115-9ED7-3F40AE3FF2EB}" presName="FiveNodes_4_text" presStyleLbl="node1" presStyleIdx="4" presStyleCnt="5">
        <dgm:presLayoutVars>
          <dgm:bulletEnabled val="1"/>
        </dgm:presLayoutVars>
      </dgm:prSet>
      <dgm:spPr/>
    </dgm:pt>
    <dgm:pt modelId="{65B6EBDC-D13B-48AE-B70B-E8252F1A9AEC}" type="pres">
      <dgm:prSet presAssocID="{1DC5DAEA-51A6-4115-9ED7-3F40AE3FF2EB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4CCA520C-92F9-447D-AB7E-3F4DC450DF37}" type="presOf" srcId="{EE969FCD-809B-45A1-A947-F34FA8E343AC}" destId="{9B6981BC-A0FE-4DAB-9FF4-0C0F783646D6}" srcOrd="0" destOrd="0" presId="urn:microsoft.com/office/officeart/2005/8/layout/vProcess5"/>
    <dgm:cxn modelId="{839DDC0C-427A-40A6-B59B-184E65598EF1}" srcId="{1DC5DAEA-51A6-4115-9ED7-3F40AE3FF2EB}" destId="{EE969FCD-809B-45A1-A947-F34FA8E343AC}" srcOrd="2" destOrd="0" parTransId="{6AF590C4-5EF9-4A24-B332-D23727E6777E}" sibTransId="{DB920A36-D6FE-4364-9A47-53F397D72233}"/>
    <dgm:cxn modelId="{3518DF12-D77F-410B-8F90-DFF29A314874}" type="presOf" srcId="{5D31FB5F-A3AB-443C-B746-395CA8122643}" destId="{97DB30C7-E876-41B7-9060-7339E63605B5}" srcOrd="0" destOrd="0" presId="urn:microsoft.com/office/officeart/2005/8/layout/vProcess5"/>
    <dgm:cxn modelId="{5D1F631D-C0D5-49AB-BF9B-3F995C160B3D}" srcId="{1DC5DAEA-51A6-4115-9ED7-3F40AE3FF2EB}" destId="{B92DE849-5B69-4EEE-AAC0-D851CDA1C804}" srcOrd="3" destOrd="0" parTransId="{F1EBE062-258A-4793-B658-4DEF2C81DBAF}" sibTransId="{9CCF0EDC-E372-4A97-A559-6AEF4C1ADBFF}"/>
    <dgm:cxn modelId="{91C32922-9F3E-4AD1-BDDB-B2908AF82F22}" type="presOf" srcId="{2572D0C4-013D-40B4-BBC2-BE7B09DE499B}" destId="{65B6EBDC-D13B-48AE-B70B-E8252F1A9AEC}" srcOrd="1" destOrd="0" presId="urn:microsoft.com/office/officeart/2005/8/layout/vProcess5"/>
    <dgm:cxn modelId="{61CFAD26-07AB-4CCA-A381-99EE36198857}" type="presOf" srcId="{B92DE849-5B69-4EEE-AAC0-D851CDA1C804}" destId="{65075464-FE64-4E41-956D-5A8E16F80F3A}" srcOrd="1" destOrd="0" presId="urn:microsoft.com/office/officeart/2005/8/layout/vProcess5"/>
    <dgm:cxn modelId="{0083DA2F-099F-4785-BD0A-C7874B0FADDC}" srcId="{1DC5DAEA-51A6-4115-9ED7-3F40AE3FF2EB}" destId="{1F6960A0-08C2-4727-B78F-A87ADCB3B444}" srcOrd="1" destOrd="0" parTransId="{9177770F-3097-4FFF-A881-8D63FB62DD22}" sibTransId="{91EF34A9-DE09-4E18-A471-B9C5C24822AA}"/>
    <dgm:cxn modelId="{A3961332-E818-4F37-A8DB-291DC9255DCB}" type="presOf" srcId="{2572D0C4-013D-40B4-BBC2-BE7B09DE499B}" destId="{084201BE-69EA-483C-B696-1E05328F4212}" srcOrd="0" destOrd="0" presId="urn:microsoft.com/office/officeart/2005/8/layout/vProcess5"/>
    <dgm:cxn modelId="{0D99FA3C-2A5A-4C87-913C-947F6A5E7136}" type="presOf" srcId="{1F6960A0-08C2-4727-B78F-A87ADCB3B444}" destId="{73101E99-2116-453F-A782-5AFDCD2D5B14}" srcOrd="0" destOrd="0" presId="urn:microsoft.com/office/officeart/2005/8/layout/vProcess5"/>
    <dgm:cxn modelId="{D805EF3D-CEDE-4177-A48E-C8CF24BC30D8}" srcId="{1DC5DAEA-51A6-4115-9ED7-3F40AE3FF2EB}" destId="{D38CC18D-6DCD-42B8-9839-D87AFCF959CE}" srcOrd="0" destOrd="0" parTransId="{6A0781BA-7F35-4D7E-81D1-0655B52E27E1}" sibTransId="{5D31FB5F-A3AB-443C-B746-395CA8122643}"/>
    <dgm:cxn modelId="{40082162-40E7-48A4-9742-F241EB1CFA33}" type="presOf" srcId="{D38CC18D-6DCD-42B8-9839-D87AFCF959CE}" destId="{496B52E9-EAD0-4F47-A256-5B2BCF644CE0}" srcOrd="1" destOrd="0" presId="urn:microsoft.com/office/officeart/2005/8/layout/vProcess5"/>
    <dgm:cxn modelId="{7BDA5C42-416A-4B07-8F17-B4A897CBEC96}" srcId="{1DC5DAEA-51A6-4115-9ED7-3F40AE3FF2EB}" destId="{2572D0C4-013D-40B4-BBC2-BE7B09DE499B}" srcOrd="4" destOrd="0" parTransId="{22CD730F-2A96-48FB-8651-944CE1BCE1A8}" sibTransId="{2B486908-AB5B-4EF1-894D-70EA6230EAE0}"/>
    <dgm:cxn modelId="{6A7FA26C-D0B6-472F-ABA2-D6B78CD939FD}" type="presOf" srcId="{9CCF0EDC-E372-4A97-A559-6AEF4C1ADBFF}" destId="{5EC72988-5BEF-43E4-BC78-A69D96691E26}" srcOrd="0" destOrd="0" presId="urn:microsoft.com/office/officeart/2005/8/layout/vProcess5"/>
    <dgm:cxn modelId="{2F06787C-18F6-4459-BED0-A0708EAED708}" type="presOf" srcId="{1DC5DAEA-51A6-4115-9ED7-3F40AE3FF2EB}" destId="{F08C506B-73BA-4EEA-91E6-A2F58D80D7F7}" srcOrd="0" destOrd="0" presId="urn:microsoft.com/office/officeart/2005/8/layout/vProcess5"/>
    <dgm:cxn modelId="{41FE608B-D12C-4505-A50F-B627404E399C}" type="presOf" srcId="{D38CC18D-6DCD-42B8-9839-D87AFCF959CE}" destId="{FD754582-C231-4828-A4A8-64D5417476FE}" srcOrd="0" destOrd="0" presId="urn:microsoft.com/office/officeart/2005/8/layout/vProcess5"/>
    <dgm:cxn modelId="{973EAF8E-C856-4E93-8C31-9F0C8FF302C3}" type="presOf" srcId="{B92DE849-5B69-4EEE-AAC0-D851CDA1C804}" destId="{DFB647B0-4768-477E-BA47-6EE808A9D81F}" srcOrd="0" destOrd="0" presId="urn:microsoft.com/office/officeart/2005/8/layout/vProcess5"/>
    <dgm:cxn modelId="{9369C590-E3B6-4FF7-9E4D-DF4F1340D583}" type="presOf" srcId="{EE969FCD-809B-45A1-A947-F34FA8E343AC}" destId="{9D0E11D3-E388-43BD-9D54-F5622C113C84}" srcOrd="1" destOrd="0" presId="urn:microsoft.com/office/officeart/2005/8/layout/vProcess5"/>
    <dgm:cxn modelId="{6681DA97-ED00-4B1C-8302-21EA9466566D}" type="presOf" srcId="{DB920A36-D6FE-4364-9A47-53F397D72233}" destId="{F3676620-CBA9-4D35-9459-531E73E619EC}" srcOrd="0" destOrd="0" presId="urn:microsoft.com/office/officeart/2005/8/layout/vProcess5"/>
    <dgm:cxn modelId="{59804EA6-4899-4460-99D1-BB2910BA3AE7}" type="presOf" srcId="{91EF34A9-DE09-4E18-A471-B9C5C24822AA}" destId="{3DC8DB25-0394-41BD-9E54-B2D1399DF444}" srcOrd="0" destOrd="0" presId="urn:microsoft.com/office/officeart/2005/8/layout/vProcess5"/>
    <dgm:cxn modelId="{C94629C3-FDDD-4E3F-903A-BEDE05AF0BF9}" type="presOf" srcId="{1F6960A0-08C2-4727-B78F-A87ADCB3B444}" destId="{007AEA3B-857E-47CE-AAD0-6BE3C695CCEA}" srcOrd="1" destOrd="0" presId="urn:microsoft.com/office/officeart/2005/8/layout/vProcess5"/>
    <dgm:cxn modelId="{E0666804-EC5A-437E-8406-1A12943D0FD7}" type="presParOf" srcId="{F08C506B-73BA-4EEA-91E6-A2F58D80D7F7}" destId="{C2C12049-CC92-42F7-85AE-F4B9A21ABF11}" srcOrd="0" destOrd="0" presId="urn:microsoft.com/office/officeart/2005/8/layout/vProcess5"/>
    <dgm:cxn modelId="{6A692853-0A5C-47AC-8470-8DFABFEAA487}" type="presParOf" srcId="{F08C506B-73BA-4EEA-91E6-A2F58D80D7F7}" destId="{FD754582-C231-4828-A4A8-64D5417476FE}" srcOrd="1" destOrd="0" presId="urn:microsoft.com/office/officeart/2005/8/layout/vProcess5"/>
    <dgm:cxn modelId="{8F333BC7-E5B6-4808-AAE3-BB13C4D99393}" type="presParOf" srcId="{F08C506B-73BA-4EEA-91E6-A2F58D80D7F7}" destId="{73101E99-2116-453F-A782-5AFDCD2D5B14}" srcOrd="2" destOrd="0" presId="urn:microsoft.com/office/officeart/2005/8/layout/vProcess5"/>
    <dgm:cxn modelId="{8FFE03AE-6807-4700-9376-D395C85234D6}" type="presParOf" srcId="{F08C506B-73BA-4EEA-91E6-A2F58D80D7F7}" destId="{9B6981BC-A0FE-4DAB-9FF4-0C0F783646D6}" srcOrd="3" destOrd="0" presId="urn:microsoft.com/office/officeart/2005/8/layout/vProcess5"/>
    <dgm:cxn modelId="{2BD8C1C2-3999-4D6E-B082-7BE40403689E}" type="presParOf" srcId="{F08C506B-73BA-4EEA-91E6-A2F58D80D7F7}" destId="{DFB647B0-4768-477E-BA47-6EE808A9D81F}" srcOrd="4" destOrd="0" presId="urn:microsoft.com/office/officeart/2005/8/layout/vProcess5"/>
    <dgm:cxn modelId="{C98C43CB-C3F8-416C-8F4F-3A1816CC80B3}" type="presParOf" srcId="{F08C506B-73BA-4EEA-91E6-A2F58D80D7F7}" destId="{084201BE-69EA-483C-B696-1E05328F4212}" srcOrd="5" destOrd="0" presId="urn:microsoft.com/office/officeart/2005/8/layout/vProcess5"/>
    <dgm:cxn modelId="{E0CCCE09-0E8D-45C1-A0CF-30147F1FBD3F}" type="presParOf" srcId="{F08C506B-73BA-4EEA-91E6-A2F58D80D7F7}" destId="{97DB30C7-E876-41B7-9060-7339E63605B5}" srcOrd="6" destOrd="0" presId="urn:microsoft.com/office/officeart/2005/8/layout/vProcess5"/>
    <dgm:cxn modelId="{528C6456-EBFA-4520-9B6F-FFAE9A34D61D}" type="presParOf" srcId="{F08C506B-73BA-4EEA-91E6-A2F58D80D7F7}" destId="{3DC8DB25-0394-41BD-9E54-B2D1399DF444}" srcOrd="7" destOrd="0" presId="urn:microsoft.com/office/officeart/2005/8/layout/vProcess5"/>
    <dgm:cxn modelId="{B08555DD-06A8-497D-8211-4570AF2A4DAE}" type="presParOf" srcId="{F08C506B-73BA-4EEA-91E6-A2F58D80D7F7}" destId="{F3676620-CBA9-4D35-9459-531E73E619EC}" srcOrd="8" destOrd="0" presId="urn:microsoft.com/office/officeart/2005/8/layout/vProcess5"/>
    <dgm:cxn modelId="{725A98CA-F9DA-4306-916B-1A30704FB6D5}" type="presParOf" srcId="{F08C506B-73BA-4EEA-91E6-A2F58D80D7F7}" destId="{5EC72988-5BEF-43E4-BC78-A69D96691E26}" srcOrd="9" destOrd="0" presId="urn:microsoft.com/office/officeart/2005/8/layout/vProcess5"/>
    <dgm:cxn modelId="{B4FD522A-C2B2-4335-B0EB-C64C37FF3948}" type="presParOf" srcId="{F08C506B-73BA-4EEA-91E6-A2F58D80D7F7}" destId="{496B52E9-EAD0-4F47-A256-5B2BCF644CE0}" srcOrd="10" destOrd="0" presId="urn:microsoft.com/office/officeart/2005/8/layout/vProcess5"/>
    <dgm:cxn modelId="{95A80774-01ED-4CF2-901F-7F4BBC5C4684}" type="presParOf" srcId="{F08C506B-73BA-4EEA-91E6-A2F58D80D7F7}" destId="{007AEA3B-857E-47CE-AAD0-6BE3C695CCEA}" srcOrd="11" destOrd="0" presId="urn:microsoft.com/office/officeart/2005/8/layout/vProcess5"/>
    <dgm:cxn modelId="{01F266C4-7E41-4A9E-B853-E31E0DFD6CB0}" type="presParOf" srcId="{F08C506B-73BA-4EEA-91E6-A2F58D80D7F7}" destId="{9D0E11D3-E388-43BD-9D54-F5622C113C84}" srcOrd="12" destOrd="0" presId="urn:microsoft.com/office/officeart/2005/8/layout/vProcess5"/>
    <dgm:cxn modelId="{DAE5E007-A7D6-4D4F-B487-19697DE09246}" type="presParOf" srcId="{F08C506B-73BA-4EEA-91E6-A2F58D80D7F7}" destId="{65075464-FE64-4E41-956D-5A8E16F80F3A}" srcOrd="13" destOrd="0" presId="urn:microsoft.com/office/officeart/2005/8/layout/vProcess5"/>
    <dgm:cxn modelId="{B36BC484-A118-416F-9BF5-ED8874157050}" type="presParOf" srcId="{F08C506B-73BA-4EEA-91E6-A2F58D80D7F7}" destId="{65B6EBDC-D13B-48AE-B70B-E8252F1A9AEC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298E31-1A45-413B-A6C5-680F7EA63F58}" type="doc">
      <dgm:prSet loTypeId="urn:microsoft.com/office/officeart/2005/8/layout/process4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33F064C-242D-47FF-95D2-533C579DC2FC}">
      <dgm:prSet/>
      <dgm:spPr/>
      <dgm:t>
        <a:bodyPr/>
        <a:lstStyle/>
        <a:p>
          <a:pPr algn="just"/>
          <a:r>
            <a:rPr lang="en-US" b="1" dirty="0"/>
            <a:t>Austin</a:t>
          </a:r>
          <a:r>
            <a:rPr lang="en-US" dirty="0"/>
            <a:t> is the most convenient city among the three in terms of the number of most common venues in the data sets, normalized by the cities population.</a:t>
          </a:r>
        </a:p>
      </dgm:t>
    </dgm:pt>
    <dgm:pt modelId="{954D36A9-A7DB-412C-8125-A4963C9F8950}" type="parTrans" cxnId="{46626F59-0ED9-412E-8FEC-EF16C9CE61E2}">
      <dgm:prSet/>
      <dgm:spPr/>
      <dgm:t>
        <a:bodyPr/>
        <a:lstStyle/>
        <a:p>
          <a:endParaRPr lang="en-US"/>
        </a:p>
      </dgm:t>
    </dgm:pt>
    <dgm:pt modelId="{5276E8C2-41C5-4FD2-A3FD-6A528E49DBEF}" type="sibTrans" cxnId="{46626F59-0ED9-412E-8FEC-EF16C9CE61E2}">
      <dgm:prSet/>
      <dgm:spPr/>
      <dgm:t>
        <a:bodyPr/>
        <a:lstStyle/>
        <a:p>
          <a:endParaRPr lang="en-US"/>
        </a:p>
      </dgm:t>
    </dgm:pt>
    <dgm:pt modelId="{7B617A9A-327D-4B72-8756-92AE738D60B2}">
      <dgm:prSet/>
      <dgm:spPr/>
      <dgm:t>
        <a:bodyPr/>
        <a:lstStyle/>
        <a:p>
          <a:pPr algn="just"/>
          <a:r>
            <a:rPr lang="en-US" dirty="0"/>
            <a:t>For the two major metropolises</a:t>
          </a:r>
          <a:r>
            <a:rPr lang="en-US" b="1" dirty="0"/>
            <a:t>, DFW is slightly better than HOU</a:t>
          </a:r>
          <a:r>
            <a:rPr lang="en-US" dirty="0"/>
            <a:t>.</a:t>
          </a:r>
        </a:p>
      </dgm:t>
    </dgm:pt>
    <dgm:pt modelId="{67DD6C75-9453-4033-8282-7B8EFE220E89}" type="parTrans" cxnId="{5D8004F7-EB55-43B4-A4B5-F99662E7BBAA}">
      <dgm:prSet/>
      <dgm:spPr/>
      <dgm:t>
        <a:bodyPr/>
        <a:lstStyle/>
        <a:p>
          <a:endParaRPr lang="en-US"/>
        </a:p>
      </dgm:t>
    </dgm:pt>
    <dgm:pt modelId="{093FDC6F-F04E-4AC9-922C-11C96D0C6B47}" type="sibTrans" cxnId="{5D8004F7-EB55-43B4-A4B5-F99662E7BBAA}">
      <dgm:prSet/>
      <dgm:spPr/>
      <dgm:t>
        <a:bodyPr/>
        <a:lstStyle/>
        <a:p>
          <a:endParaRPr lang="en-US"/>
        </a:p>
      </dgm:t>
    </dgm:pt>
    <dgm:pt modelId="{DCED0846-5116-4FC9-921F-5BFB760BE418}">
      <dgm:prSet/>
      <dgm:spPr/>
      <dgm:t>
        <a:bodyPr/>
        <a:lstStyle/>
        <a:p>
          <a:pPr algn="just"/>
          <a:r>
            <a:rPr lang="en-US" dirty="0"/>
            <a:t>Texas people love </a:t>
          </a:r>
          <a:r>
            <a:rPr lang="en-US" b="1" dirty="0"/>
            <a:t>Mexican food</a:t>
          </a:r>
          <a:r>
            <a:rPr lang="en-US" dirty="0"/>
            <a:t>, as the number of Mexican restaurants is the most in all three cities. </a:t>
          </a:r>
        </a:p>
      </dgm:t>
    </dgm:pt>
    <dgm:pt modelId="{3F2F8B4F-87BC-4661-B669-C7003C0CBCA8}" type="parTrans" cxnId="{25ED035A-565A-484D-98B0-60886CD74E71}">
      <dgm:prSet/>
      <dgm:spPr/>
      <dgm:t>
        <a:bodyPr/>
        <a:lstStyle/>
        <a:p>
          <a:endParaRPr lang="en-US"/>
        </a:p>
      </dgm:t>
    </dgm:pt>
    <dgm:pt modelId="{C163C8E8-1A6A-426F-B21D-CE83AF7E7720}" type="sibTrans" cxnId="{25ED035A-565A-484D-98B0-60886CD74E71}">
      <dgm:prSet/>
      <dgm:spPr/>
      <dgm:t>
        <a:bodyPr/>
        <a:lstStyle/>
        <a:p>
          <a:endParaRPr lang="en-US"/>
        </a:p>
      </dgm:t>
    </dgm:pt>
    <dgm:pt modelId="{E752A9E0-B0F2-4B8E-9109-094E40322E4B}">
      <dgm:prSet/>
      <dgm:spPr/>
      <dgm:t>
        <a:bodyPr/>
        <a:lstStyle/>
        <a:p>
          <a:pPr algn="just"/>
          <a:r>
            <a:rPr lang="en-US" dirty="0"/>
            <a:t>In general, the three cities have </a:t>
          </a:r>
          <a:r>
            <a:rPr lang="en-US" b="1" dirty="0"/>
            <a:t>very similar zip code areas/clustering</a:t>
          </a:r>
          <a:r>
            <a:rPr lang="en-US" dirty="0"/>
            <a:t>; one should expect </a:t>
          </a:r>
          <a:r>
            <a:rPr lang="en-US" b="1" dirty="0"/>
            <a:t>roughly the same level</a:t>
          </a:r>
          <a:r>
            <a:rPr lang="en-US" dirty="0"/>
            <a:t> of living standard in any of the cities.</a:t>
          </a:r>
        </a:p>
      </dgm:t>
    </dgm:pt>
    <dgm:pt modelId="{776EC3DF-5C39-4181-B899-050FF7A72871}" type="parTrans" cxnId="{EDE5F09A-3183-43F3-A7E5-DC9324BCF5C9}">
      <dgm:prSet/>
      <dgm:spPr/>
      <dgm:t>
        <a:bodyPr/>
        <a:lstStyle/>
        <a:p>
          <a:endParaRPr lang="en-US"/>
        </a:p>
      </dgm:t>
    </dgm:pt>
    <dgm:pt modelId="{AF5D1B92-C6C5-4B4A-B66A-79EFC8B9CEE3}" type="sibTrans" cxnId="{EDE5F09A-3183-43F3-A7E5-DC9324BCF5C9}">
      <dgm:prSet/>
      <dgm:spPr/>
      <dgm:t>
        <a:bodyPr/>
        <a:lstStyle/>
        <a:p>
          <a:endParaRPr lang="en-US"/>
        </a:p>
      </dgm:t>
    </dgm:pt>
    <dgm:pt modelId="{E1BD3446-F389-48E3-B1DD-5BC8492B6CAE}" type="pres">
      <dgm:prSet presAssocID="{F6298E31-1A45-413B-A6C5-680F7EA63F58}" presName="Name0" presStyleCnt="0">
        <dgm:presLayoutVars>
          <dgm:dir/>
          <dgm:animLvl val="lvl"/>
          <dgm:resizeHandles val="exact"/>
        </dgm:presLayoutVars>
      </dgm:prSet>
      <dgm:spPr/>
    </dgm:pt>
    <dgm:pt modelId="{2AAD1F5E-45A9-4E57-9190-FDECFD60B109}" type="pres">
      <dgm:prSet presAssocID="{E752A9E0-B0F2-4B8E-9109-094E40322E4B}" presName="boxAndChildren" presStyleCnt="0"/>
      <dgm:spPr/>
    </dgm:pt>
    <dgm:pt modelId="{B39B7C4B-1A2C-4BB9-8F65-DAEB8AA3B806}" type="pres">
      <dgm:prSet presAssocID="{E752A9E0-B0F2-4B8E-9109-094E40322E4B}" presName="parentTextBox" presStyleLbl="node1" presStyleIdx="0" presStyleCnt="4"/>
      <dgm:spPr/>
    </dgm:pt>
    <dgm:pt modelId="{F2646833-9531-4A08-B352-AA049C712965}" type="pres">
      <dgm:prSet presAssocID="{C163C8E8-1A6A-426F-B21D-CE83AF7E7720}" presName="sp" presStyleCnt="0"/>
      <dgm:spPr/>
    </dgm:pt>
    <dgm:pt modelId="{068EF964-B165-4FBC-B033-87469FAFB3A7}" type="pres">
      <dgm:prSet presAssocID="{DCED0846-5116-4FC9-921F-5BFB760BE418}" presName="arrowAndChildren" presStyleCnt="0"/>
      <dgm:spPr/>
    </dgm:pt>
    <dgm:pt modelId="{9C98AF43-C36E-4ABD-9524-779EEFE51711}" type="pres">
      <dgm:prSet presAssocID="{DCED0846-5116-4FC9-921F-5BFB760BE418}" presName="parentTextArrow" presStyleLbl="node1" presStyleIdx="1" presStyleCnt="4"/>
      <dgm:spPr/>
    </dgm:pt>
    <dgm:pt modelId="{76268C2D-7D14-4129-A6C1-2D246D3D6CB1}" type="pres">
      <dgm:prSet presAssocID="{093FDC6F-F04E-4AC9-922C-11C96D0C6B47}" presName="sp" presStyleCnt="0"/>
      <dgm:spPr/>
    </dgm:pt>
    <dgm:pt modelId="{865A1161-8CE6-425F-9BA7-906E910A87D2}" type="pres">
      <dgm:prSet presAssocID="{7B617A9A-327D-4B72-8756-92AE738D60B2}" presName="arrowAndChildren" presStyleCnt="0"/>
      <dgm:spPr/>
    </dgm:pt>
    <dgm:pt modelId="{116CCEE8-5765-4B0E-B542-372DC904EEE9}" type="pres">
      <dgm:prSet presAssocID="{7B617A9A-327D-4B72-8756-92AE738D60B2}" presName="parentTextArrow" presStyleLbl="node1" presStyleIdx="2" presStyleCnt="4"/>
      <dgm:spPr/>
    </dgm:pt>
    <dgm:pt modelId="{B960BB96-8351-494D-8040-93EBC661944D}" type="pres">
      <dgm:prSet presAssocID="{5276E8C2-41C5-4FD2-A3FD-6A528E49DBEF}" presName="sp" presStyleCnt="0"/>
      <dgm:spPr/>
    </dgm:pt>
    <dgm:pt modelId="{5B3A6BDC-72F2-4664-908F-213C3A21813C}" type="pres">
      <dgm:prSet presAssocID="{733F064C-242D-47FF-95D2-533C579DC2FC}" presName="arrowAndChildren" presStyleCnt="0"/>
      <dgm:spPr/>
    </dgm:pt>
    <dgm:pt modelId="{84CD20BA-C6CA-478A-8C90-6924647F67A4}" type="pres">
      <dgm:prSet presAssocID="{733F064C-242D-47FF-95D2-533C579DC2FC}" presName="parentTextArrow" presStyleLbl="node1" presStyleIdx="3" presStyleCnt="4"/>
      <dgm:spPr/>
    </dgm:pt>
  </dgm:ptLst>
  <dgm:cxnLst>
    <dgm:cxn modelId="{65D9DE04-4C90-4DF3-BCE1-2BE8D3F6BF5D}" type="presOf" srcId="{733F064C-242D-47FF-95D2-533C579DC2FC}" destId="{84CD20BA-C6CA-478A-8C90-6924647F67A4}" srcOrd="0" destOrd="0" presId="urn:microsoft.com/office/officeart/2005/8/layout/process4"/>
    <dgm:cxn modelId="{C4ABEB34-FB0E-4993-AD8F-22BCA5FE2D59}" type="presOf" srcId="{F6298E31-1A45-413B-A6C5-680F7EA63F58}" destId="{E1BD3446-F389-48E3-B1DD-5BC8492B6CAE}" srcOrd="0" destOrd="0" presId="urn:microsoft.com/office/officeart/2005/8/layout/process4"/>
    <dgm:cxn modelId="{DBB54E5D-8A84-466C-8D8F-937EBE31EAEE}" type="presOf" srcId="{E752A9E0-B0F2-4B8E-9109-094E40322E4B}" destId="{B39B7C4B-1A2C-4BB9-8F65-DAEB8AA3B806}" srcOrd="0" destOrd="0" presId="urn:microsoft.com/office/officeart/2005/8/layout/process4"/>
    <dgm:cxn modelId="{46626F59-0ED9-412E-8FEC-EF16C9CE61E2}" srcId="{F6298E31-1A45-413B-A6C5-680F7EA63F58}" destId="{733F064C-242D-47FF-95D2-533C579DC2FC}" srcOrd="0" destOrd="0" parTransId="{954D36A9-A7DB-412C-8125-A4963C9F8950}" sibTransId="{5276E8C2-41C5-4FD2-A3FD-6A528E49DBEF}"/>
    <dgm:cxn modelId="{25ED035A-565A-484D-98B0-60886CD74E71}" srcId="{F6298E31-1A45-413B-A6C5-680F7EA63F58}" destId="{DCED0846-5116-4FC9-921F-5BFB760BE418}" srcOrd="2" destOrd="0" parTransId="{3F2F8B4F-87BC-4661-B669-C7003C0CBCA8}" sibTransId="{C163C8E8-1A6A-426F-B21D-CE83AF7E7720}"/>
    <dgm:cxn modelId="{CE748098-B751-4899-93B1-73A157808A11}" type="presOf" srcId="{7B617A9A-327D-4B72-8756-92AE738D60B2}" destId="{116CCEE8-5765-4B0E-B542-372DC904EEE9}" srcOrd="0" destOrd="0" presId="urn:microsoft.com/office/officeart/2005/8/layout/process4"/>
    <dgm:cxn modelId="{EDE5F09A-3183-43F3-A7E5-DC9324BCF5C9}" srcId="{F6298E31-1A45-413B-A6C5-680F7EA63F58}" destId="{E752A9E0-B0F2-4B8E-9109-094E40322E4B}" srcOrd="3" destOrd="0" parTransId="{776EC3DF-5C39-4181-B899-050FF7A72871}" sibTransId="{AF5D1B92-C6C5-4B4A-B66A-79EFC8B9CEE3}"/>
    <dgm:cxn modelId="{39F049E9-85CC-4C7B-B069-97CDDAA870EA}" type="presOf" srcId="{DCED0846-5116-4FC9-921F-5BFB760BE418}" destId="{9C98AF43-C36E-4ABD-9524-779EEFE51711}" srcOrd="0" destOrd="0" presId="urn:microsoft.com/office/officeart/2005/8/layout/process4"/>
    <dgm:cxn modelId="{5D8004F7-EB55-43B4-A4B5-F99662E7BBAA}" srcId="{F6298E31-1A45-413B-A6C5-680F7EA63F58}" destId="{7B617A9A-327D-4B72-8756-92AE738D60B2}" srcOrd="1" destOrd="0" parTransId="{67DD6C75-9453-4033-8282-7B8EFE220E89}" sibTransId="{093FDC6F-F04E-4AC9-922C-11C96D0C6B47}"/>
    <dgm:cxn modelId="{CFD6ADD2-6D5C-4F17-9E2D-5D38FDE277C8}" type="presParOf" srcId="{E1BD3446-F389-48E3-B1DD-5BC8492B6CAE}" destId="{2AAD1F5E-45A9-4E57-9190-FDECFD60B109}" srcOrd="0" destOrd="0" presId="urn:microsoft.com/office/officeart/2005/8/layout/process4"/>
    <dgm:cxn modelId="{68299D3C-489C-48C4-8E07-E56902500CDA}" type="presParOf" srcId="{2AAD1F5E-45A9-4E57-9190-FDECFD60B109}" destId="{B39B7C4B-1A2C-4BB9-8F65-DAEB8AA3B806}" srcOrd="0" destOrd="0" presId="urn:microsoft.com/office/officeart/2005/8/layout/process4"/>
    <dgm:cxn modelId="{62F4E44F-893D-4961-86B7-F987710A8B2D}" type="presParOf" srcId="{E1BD3446-F389-48E3-B1DD-5BC8492B6CAE}" destId="{F2646833-9531-4A08-B352-AA049C712965}" srcOrd="1" destOrd="0" presId="urn:microsoft.com/office/officeart/2005/8/layout/process4"/>
    <dgm:cxn modelId="{65A34ECC-C745-47CA-A3FD-B6D9E73280D8}" type="presParOf" srcId="{E1BD3446-F389-48E3-B1DD-5BC8492B6CAE}" destId="{068EF964-B165-4FBC-B033-87469FAFB3A7}" srcOrd="2" destOrd="0" presId="urn:microsoft.com/office/officeart/2005/8/layout/process4"/>
    <dgm:cxn modelId="{72887F5F-E6E1-4B79-B15E-42AC43E59640}" type="presParOf" srcId="{068EF964-B165-4FBC-B033-87469FAFB3A7}" destId="{9C98AF43-C36E-4ABD-9524-779EEFE51711}" srcOrd="0" destOrd="0" presId="urn:microsoft.com/office/officeart/2005/8/layout/process4"/>
    <dgm:cxn modelId="{9C9D8C9F-F73E-45C7-8B57-F79EE8F4D7AF}" type="presParOf" srcId="{E1BD3446-F389-48E3-B1DD-5BC8492B6CAE}" destId="{76268C2D-7D14-4129-A6C1-2D246D3D6CB1}" srcOrd="3" destOrd="0" presId="urn:microsoft.com/office/officeart/2005/8/layout/process4"/>
    <dgm:cxn modelId="{E0E05EAC-391F-450A-98E6-F335FC5089A8}" type="presParOf" srcId="{E1BD3446-F389-48E3-B1DD-5BC8492B6CAE}" destId="{865A1161-8CE6-425F-9BA7-906E910A87D2}" srcOrd="4" destOrd="0" presId="urn:microsoft.com/office/officeart/2005/8/layout/process4"/>
    <dgm:cxn modelId="{95F3E630-FFAD-43FF-BD0A-F14FA8079EE9}" type="presParOf" srcId="{865A1161-8CE6-425F-9BA7-906E910A87D2}" destId="{116CCEE8-5765-4B0E-B542-372DC904EEE9}" srcOrd="0" destOrd="0" presId="urn:microsoft.com/office/officeart/2005/8/layout/process4"/>
    <dgm:cxn modelId="{B3F195AC-0762-4B31-A861-1FE50F157BBB}" type="presParOf" srcId="{E1BD3446-F389-48E3-B1DD-5BC8492B6CAE}" destId="{B960BB96-8351-494D-8040-93EBC661944D}" srcOrd="5" destOrd="0" presId="urn:microsoft.com/office/officeart/2005/8/layout/process4"/>
    <dgm:cxn modelId="{AB693D62-F66C-4BBC-8BF0-DC2183787C9F}" type="presParOf" srcId="{E1BD3446-F389-48E3-B1DD-5BC8492B6CAE}" destId="{5B3A6BDC-72F2-4664-908F-213C3A21813C}" srcOrd="6" destOrd="0" presId="urn:microsoft.com/office/officeart/2005/8/layout/process4"/>
    <dgm:cxn modelId="{0851FFFF-9BC6-44C0-81AD-E36160A76F3D}" type="presParOf" srcId="{5B3A6BDC-72F2-4664-908F-213C3A21813C}" destId="{84CD20BA-C6CA-478A-8C90-6924647F67A4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E21B67-1DB3-44A8-BCF2-51BCB4F4AFC7}">
      <dsp:nvSpPr>
        <dsp:cNvPr id="0" name=""/>
        <dsp:cNvSpPr/>
      </dsp:nvSpPr>
      <dsp:spPr>
        <a:xfrm>
          <a:off x="0" y="621"/>
          <a:ext cx="7728267" cy="145316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7F4B6F-8607-4A9F-95BF-2ADE37B8170C}">
      <dsp:nvSpPr>
        <dsp:cNvPr id="0" name=""/>
        <dsp:cNvSpPr/>
      </dsp:nvSpPr>
      <dsp:spPr>
        <a:xfrm>
          <a:off x="439582" y="327583"/>
          <a:ext cx="799241" cy="79924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899C72-B8A8-48C7-B35C-6623744573EF}">
      <dsp:nvSpPr>
        <dsp:cNvPr id="0" name=""/>
        <dsp:cNvSpPr/>
      </dsp:nvSpPr>
      <dsp:spPr>
        <a:xfrm>
          <a:off x="1678407" y="621"/>
          <a:ext cx="6049859" cy="14531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3793" tIns="153793" rIns="153793" bIns="1537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>
                  <a:lumMod val="75000"/>
                  <a:lumOff val="25000"/>
                </a:schemeClr>
              </a:solidFill>
            </a:rPr>
            <a:t>Wikipedia. </a:t>
          </a:r>
          <a:r>
            <a:rPr lang="en-US" sz="2500" i="1" kern="1200" dirty="0"/>
            <a:t>List of cities in Texas Counties</a:t>
          </a:r>
          <a:endParaRPr lang="en-US" sz="2500" kern="1200" dirty="0"/>
        </a:p>
      </dsp:txBody>
      <dsp:txXfrm>
        <a:off x="1678407" y="621"/>
        <a:ext cx="6049859" cy="1453166"/>
      </dsp:txXfrm>
    </dsp:sp>
    <dsp:sp modelId="{886C394B-5CDB-412D-A44C-069E75153A83}">
      <dsp:nvSpPr>
        <dsp:cNvPr id="0" name=""/>
        <dsp:cNvSpPr/>
      </dsp:nvSpPr>
      <dsp:spPr>
        <a:xfrm>
          <a:off x="0" y="1817078"/>
          <a:ext cx="7728267" cy="145316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387AE2-D3A1-4764-9182-FFA2999C6B81}">
      <dsp:nvSpPr>
        <dsp:cNvPr id="0" name=""/>
        <dsp:cNvSpPr/>
      </dsp:nvSpPr>
      <dsp:spPr>
        <a:xfrm>
          <a:off x="439582" y="2144041"/>
          <a:ext cx="799241" cy="79924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69DB16-BD2E-4D19-8CF5-A301D484FAC5}">
      <dsp:nvSpPr>
        <dsp:cNvPr id="0" name=""/>
        <dsp:cNvSpPr/>
      </dsp:nvSpPr>
      <dsp:spPr>
        <a:xfrm>
          <a:off x="1678407" y="1817078"/>
          <a:ext cx="6049859" cy="14531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3793" tIns="153793" rIns="153793" bIns="1537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>
                  <a:lumMod val="75000"/>
                  <a:lumOff val="25000"/>
                </a:schemeClr>
              </a:solidFill>
            </a:rPr>
            <a:t>SimpleMaps.com </a:t>
          </a:r>
          <a:r>
            <a:rPr lang="en-US" sz="2500" i="1" kern="1200" dirty="0"/>
            <a:t>US Zip Codes and Location</a:t>
          </a:r>
          <a:endParaRPr lang="en-US" sz="2500" kern="1200" dirty="0"/>
        </a:p>
      </dsp:txBody>
      <dsp:txXfrm>
        <a:off x="1678407" y="1817078"/>
        <a:ext cx="6049859" cy="1453166"/>
      </dsp:txXfrm>
    </dsp:sp>
    <dsp:sp modelId="{52CB693E-E162-40B1-9DF3-14B3F80112C8}">
      <dsp:nvSpPr>
        <dsp:cNvPr id="0" name=""/>
        <dsp:cNvSpPr/>
      </dsp:nvSpPr>
      <dsp:spPr>
        <a:xfrm>
          <a:off x="0" y="3633536"/>
          <a:ext cx="7728267" cy="145316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7E9BEC-8CDE-465D-9B4A-D3B18B0383C9}">
      <dsp:nvSpPr>
        <dsp:cNvPr id="0" name=""/>
        <dsp:cNvSpPr/>
      </dsp:nvSpPr>
      <dsp:spPr>
        <a:xfrm>
          <a:off x="439582" y="3960499"/>
          <a:ext cx="799241" cy="79924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075350-E709-4508-A3CB-86C0A2B1684F}">
      <dsp:nvSpPr>
        <dsp:cNvPr id="0" name=""/>
        <dsp:cNvSpPr/>
      </dsp:nvSpPr>
      <dsp:spPr>
        <a:xfrm>
          <a:off x="1678407" y="3633536"/>
          <a:ext cx="6049859" cy="14531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3793" tIns="153793" rIns="153793" bIns="1537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>
                  <a:lumMod val="75000"/>
                  <a:lumOff val="25000"/>
                </a:schemeClr>
              </a:solidFill>
            </a:rPr>
            <a:t>Foursquare API.</a:t>
          </a:r>
          <a:r>
            <a:rPr lang="en-US" sz="2500" i="1" kern="1200" dirty="0">
              <a:solidFill>
                <a:schemeClr val="tx1">
                  <a:lumMod val="75000"/>
                  <a:lumOff val="25000"/>
                </a:schemeClr>
              </a:solidFill>
            </a:rPr>
            <a:t> </a:t>
          </a:r>
          <a:r>
            <a:rPr lang="en-US" sz="2500" i="1" kern="1200" dirty="0"/>
            <a:t>Top venues and their categories for each city</a:t>
          </a:r>
          <a:endParaRPr lang="en-US" sz="2500" kern="1200" dirty="0"/>
        </a:p>
      </dsp:txBody>
      <dsp:txXfrm>
        <a:off x="1678407" y="3633536"/>
        <a:ext cx="6049859" cy="14531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754582-C231-4828-A4A8-64D5417476FE}">
      <dsp:nvSpPr>
        <dsp:cNvPr id="0" name=""/>
        <dsp:cNvSpPr/>
      </dsp:nvSpPr>
      <dsp:spPr>
        <a:xfrm>
          <a:off x="0" y="0"/>
          <a:ext cx="5849407" cy="96151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data processing and cleaning</a:t>
          </a:r>
        </a:p>
      </dsp:txBody>
      <dsp:txXfrm>
        <a:off x="28162" y="28162"/>
        <a:ext cx="4699365" cy="905186"/>
      </dsp:txXfrm>
    </dsp:sp>
    <dsp:sp modelId="{73101E99-2116-453F-A782-5AFDCD2D5B14}">
      <dsp:nvSpPr>
        <dsp:cNvPr id="0" name=""/>
        <dsp:cNvSpPr/>
      </dsp:nvSpPr>
      <dsp:spPr>
        <a:xfrm>
          <a:off x="436806" y="1095053"/>
          <a:ext cx="5849407" cy="96151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exploration data analysis (EDA)</a:t>
          </a:r>
        </a:p>
      </dsp:txBody>
      <dsp:txXfrm>
        <a:off x="464968" y="1123215"/>
        <a:ext cx="4731295" cy="905186"/>
      </dsp:txXfrm>
    </dsp:sp>
    <dsp:sp modelId="{9B6981BC-A0FE-4DAB-9FF4-0C0F783646D6}">
      <dsp:nvSpPr>
        <dsp:cNvPr id="0" name=""/>
        <dsp:cNvSpPr/>
      </dsp:nvSpPr>
      <dsp:spPr>
        <a:xfrm>
          <a:off x="873612" y="2190106"/>
          <a:ext cx="5849407" cy="96151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data scraping using Foursquare API.  top 10 venue categories for each city’s vector profile for clustering</a:t>
          </a:r>
        </a:p>
      </dsp:txBody>
      <dsp:txXfrm>
        <a:off x="901774" y="2218268"/>
        <a:ext cx="4731295" cy="905186"/>
      </dsp:txXfrm>
    </dsp:sp>
    <dsp:sp modelId="{DFB647B0-4768-477E-BA47-6EE808A9D81F}">
      <dsp:nvSpPr>
        <dsp:cNvPr id="0" name=""/>
        <dsp:cNvSpPr/>
      </dsp:nvSpPr>
      <dsp:spPr>
        <a:xfrm>
          <a:off x="1310419" y="3285160"/>
          <a:ext cx="5849407" cy="9615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k-means clustering algorithm to identify patterns in the data, k=8</a:t>
          </a:r>
        </a:p>
      </dsp:txBody>
      <dsp:txXfrm>
        <a:off x="1338581" y="3313322"/>
        <a:ext cx="4731295" cy="905186"/>
      </dsp:txXfrm>
    </dsp:sp>
    <dsp:sp modelId="{084201BE-69EA-483C-B696-1E05328F4212}">
      <dsp:nvSpPr>
        <dsp:cNvPr id="0" name=""/>
        <dsp:cNvSpPr/>
      </dsp:nvSpPr>
      <dsp:spPr>
        <a:xfrm>
          <a:off x="1747225" y="4380213"/>
          <a:ext cx="5849407" cy="96151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data/clustering visualization with Folium</a:t>
          </a:r>
        </a:p>
      </dsp:txBody>
      <dsp:txXfrm>
        <a:off x="1775387" y="4408375"/>
        <a:ext cx="4731295" cy="905186"/>
      </dsp:txXfrm>
    </dsp:sp>
    <dsp:sp modelId="{97DB30C7-E876-41B7-9060-7339E63605B5}">
      <dsp:nvSpPr>
        <dsp:cNvPr id="0" name=""/>
        <dsp:cNvSpPr/>
      </dsp:nvSpPr>
      <dsp:spPr>
        <a:xfrm>
          <a:off x="5224425" y="702436"/>
          <a:ext cx="624981" cy="62498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5365046" y="702436"/>
        <a:ext cx="343739" cy="470298"/>
      </dsp:txXfrm>
    </dsp:sp>
    <dsp:sp modelId="{3DC8DB25-0394-41BD-9E54-B2D1399DF444}">
      <dsp:nvSpPr>
        <dsp:cNvPr id="0" name=""/>
        <dsp:cNvSpPr/>
      </dsp:nvSpPr>
      <dsp:spPr>
        <a:xfrm>
          <a:off x="5661232" y="1797490"/>
          <a:ext cx="624981" cy="62498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5801853" y="1797490"/>
        <a:ext cx="343739" cy="470298"/>
      </dsp:txXfrm>
    </dsp:sp>
    <dsp:sp modelId="{F3676620-CBA9-4D35-9459-531E73E619EC}">
      <dsp:nvSpPr>
        <dsp:cNvPr id="0" name=""/>
        <dsp:cNvSpPr/>
      </dsp:nvSpPr>
      <dsp:spPr>
        <a:xfrm>
          <a:off x="6098038" y="2876518"/>
          <a:ext cx="624981" cy="624981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6238659" y="2876518"/>
        <a:ext cx="343739" cy="470298"/>
      </dsp:txXfrm>
    </dsp:sp>
    <dsp:sp modelId="{5EC72988-5BEF-43E4-BC78-A69D96691E26}">
      <dsp:nvSpPr>
        <dsp:cNvPr id="0" name=""/>
        <dsp:cNvSpPr/>
      </dsp:nvSpPr>
      <dsp:spPr>
        <a:xfrm>
          <a:off x="6534844" y="3982255"/>
          <a:ext cx="624981" cy="62498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6675465" y="3982255"/>
        <a:ext cx="343739" cy="4702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9B7C4B-1A2C-4BB9-8F65-DAEB8AA3B806}">
      <dsp:nvSpPr>
        <dsp:cNvPr id="0" name=""/>
        <dsp:cNvSpPr/>
      </dsp:nvSpPr>
      <dsp:spPr>
        <a:xfrm>
          <a:off x="0" y="3773967"/>
          <a:ext cx="6711950" cy="82565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 general, the three cities have </a:t>
          </a:r>
          <a:r>
            <a:rPr lang="en-US" sz="1600" b="1" kern="1200" dirty="0"/>
            <a:t>very similar zip code areas/clustering</a:t>
          </a:r>
          <a:r>
            <a:rPr lang="en-US" sz="1600" kern="1200" dirty="0"/>
            <a:t>; one should expect </a:t>
          </a:r>
          <a:r>
            <a:rPr lang="en-US" sz="1600" b="1" kern="1200" dirty="0"/>
            <a:t>roughly the same level</a:t>
          </a:r>
          <a:r>
            <a:rPr lang="en-US" sz="1600" kern="1200" dirty="0"/>
            <a:t> of living standard in any of the cities.</a:t>
          </a:r>
        </a:p>
      </dsp:txBody>
      <dsp:txXfrm>
        <a:off x="0" y="3773967"/>
        <a:ext cx="6711950" cy="825651"/>
      </dsp:txXfrm>
    </dsp:sp>
    <dsp:sp modelId="{9C98AF43-C36E-4ABD-9524-779EEFE51711}">
      <dsp:nvSpPr>
        <dsp:cNvPr id="0" name=""/>
        <dsp:cNvSpPr/>
      </dsp:nvSpPr>
      <dsp:spPr>
        <a:xfrm rot="10800000">
          <a:off x="0" y="2516499"/>
          <a:ext cx="6711950" cy="1269852"/>
        </a:xfrm>
        <a:prstGeom prst="upArrowCallout">
          <a:avLst/>
        </a:prstGeom>
        <a:solidFill>
          <a:schemeClr val="accent2">
            <a:hueOff val="1080030"/>
            <a:satOff val="150"/>
            <a:lumOff val="13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Texas people love </a:t>
          </a:r>
          <a:r>
            <a:rPr lang="en-US" sz="1600" b="1" kern="1200" dirty="0"/>
            <a:t>Mexican food</a:t>
          </a:r>
          <a:r>
            <a:rPr lang="en-US" sz="1600" kern="1200" dirty="0"/>
            <a:t>, as the number of Mexican restaurants is the most in all three cities. </a:t>
          </a:r>
        </a:p>
      </dsp:txBody>
      <dsp:txXfrm rot="10800000">
        <a:off x="0" y="2516499"/>
        <a:ext cx="6711950" cy="825112"/>
      </dsp:txXfrm>
    </dsp:sp>
    <dsp:sp modelId="{116CCEE8-5765-4B0E-B542-372DC904EEE9}">
      <dsp:nvSpPr>
        <dsp:cNvPr id="0" name=""/>
        <dsp:cNvSpPr/>
      </dsp:nvSpPr>
      <dsp:spPr>
        <a:xfrm rot="10800000">
          <a:off x="0" y="1259031"/>
          <a:ext cx="6711950" cy="1269852"/>
        </a:xfrm>
        <a:prstGeom prst="upArrowCallout">
          <a:avLst/>
        </a:prstGeom>
        <a:solidFill>
          <a:schemeClr val="accent2">
            <a:hueOff val="2160060"/>
            <a:satOff val="301"/>
            <a:lumOff val="26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For the two major metropolises</a:t>
          </a:r>
          <a:r>
            <a:rPr lang="en-US" sz="1600" b="1" kern="1200" dirty="0"/>
            <a:t>, DFW is slightly better than HOU</a:t>
          </a:r>
          <a:r>
            <a:rPr lang="en-US" sz="1600" kern="1200" dirty="0"/>
            <a:t>.</a:t>
          </a:r>
        </a:p>
      </dsp:txBody>
      <dsp:txXfrm rot="10800000">
        <a:off x="0" y="1259031"/>
        <a:ext cx="6711950" cy="825112"/>
      </dsp:txXfrm>
    </dsp:sp>
    <dsp:sp modelId="{84CD20BA-C6CA-478A-8C90-6924647F67A4}">
      <dsp:nvSpPr>
        <dsp:cNvPr id="0" name=""/>
        <dsp:cNvSpPr/>
      </dsp:nvSpPr>
      <dsp:spPr>
        <a:xfrm rot="10800000">
          <a:off x="0" y="1564"/>
          <a:ext cx="6711950" cy="1269852"/>
        </a:xfrm>
        <a:prstGeom prst="upArrowCallout">
          <a:avLst/>
        </a:prstGeom>
        <a:solidFill>
          <a:schemeClr val="accent2">
            <a:hueOff val="3240090"/>
            <a:satOff val="451"/>
            <a:lumOff val="3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Austin</a:t>
          </a:r>
          <a:r>
            <a:rPr lang="en-US" sz="1600" kern="1200" dirty="0"/>
            <a:t> is the most convenient city among the three in terms of the number of most common venues in the data sets, normalized by the cities population.</a:t>
          </a:r>
        </a:p>
      </dsp:txBody>
      <dsp:txXfrm rot="10800000">
        <a:off x="0" y="1564"/>
        <a:ext cx="6711950" cy="8251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0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308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244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068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20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783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49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47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86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87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332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E589654-64C4-4349-940C-97F786126E34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9D3EA707-3709-46AD-AFFB-08224CBFF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253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819C1-B23F-4F95-8E61-5C21634855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Texas Derby – Austin, Dallas, or Houston?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C9AAD4-D0A6-40DB-B474-F8B3F11D5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4670246"/>
            <a:ext cx="7617817" cy="914400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Yuhao Sun</a:t>
            </a:r>
          </a:p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IBM Data Science Professional Certificate Capstone Project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370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96FFA1F-29D1-415E-8D90-776A5E0AD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7078B6-8941-4429-9FDB-8C032B899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4448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74F65-9130-4400-B3AA-A2FE194B6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6816" y="873254"/>
            <a:ext cx="5777652" cy="15651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Business Problem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47A8AD-5427-4389-A80E-51A33FE721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14" r="-4" b="-4"/>
          <a:stretch/>
        </p:blipFill>
        <p:spPr>
          <a:xfrm>
            <a:off x="4616" y="4663440"/>
            <a:ext cx="4503376" cy="21945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26F3A5-9549-4581-B2A1-D733417828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30"/>
          <a:stretch/>
        </p:blipFill>
        <p:spPr>
          <a:xfrm>
            <a:off x="0" y="2320871"/>
            <a:ext cx="4507992" cy="2194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B28884-B5BF-41FD-BD8C-3BBCA7F173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82" b="11857"/>
          <a:stretch/>
        </p:blipFill>
        <p:spPr>
          <a:xfrm>
            <a:off x="0" y="-391"/>
            <a:ext cx="4507992" cy="21949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85543D-11B0-4832-80C3-BD276B908FA4}"/>
              </a:ext>
            </a:extLst>
          </p:cNvPr>
          <p:cNvSpPr txBox="1"/>
          <p:nvPr/>
        </p:nvSpPr>
        <p:spPr>
          <a:xfrm>
            <a:off x="5406816" y="2760133"/>
            <a:ext cx="5777652" cy="322461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dirty="0">
                <a:solidFill>
                  <a:srgbClr val="FFFFFF"/>
                </a:solidFill>
              </a:rPr>
              <a:t>Texas has been consistently ranked number one for the inflow of migrants from other states across America due to employment opportunities and relatively low living costs.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b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dirty="0">
                <a:solidFill>
                  <a:srgbClr val="FFFFFF"/>
                </a:solidFill>
              </a:rPr>
              <a:t>Most of the people inflow will settle down in one of the three cities (Austin / Dallas / Houston).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b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800" b="1" i="1" dirty="0">
                <a:solidFill>
                  <a:srgbClr val="FFFFFF"/>
                </a:solidFill>
              </a:rPr>
              <a:t>Which city among the three is the most convenient in terms of living facilities?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b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09C0D0-1E86-4EE3-B592-3D15600C4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D6B1FD-D879-4311-B79C-56A31288E5CB}"/>
              </a:ext>
            </a:extLst>
          </p:cNvPr>
          <p:cNvSpPr/>
          <p:nvPr/>
        </p:nvSpPr>
        <p:spPr>
          <a:xfrm>
            <a:off x="3527584" y="6522417"/>
            <a:ext cx="10422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Houston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779F641-078F-40B7-AFF9-E88FAF3988A1}"/>
              </a:ext>
            </a:extLst>
          </p:cNvPr>
          <p:cNvSpPr/>
          <p:nvPr/>
        </p:nvSpPr>
        <p:spPr>
          <a:xfrm>
            <a:off x="3691612" y="4149411"/>
            <a:ext cx="7938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Dallas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0D78CF9-4435-484D-B658-9D6B8620AC5E}"/>
              </a:ext>
            </a:extLst>
          </p:cNvPr>
          <p:cNvSpPr/>
          <p:nvPr/>
        </p:nvSpPr>
        <p:spPr>
          <a:xfrm>
            <a:off x="3659903" y="1882371"/>
            <a:ext cx="833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Austin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9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74F65-9130-4400-B3AA-A2FE194B6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Business Problem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056E466A-4E7A-42E6-91D5-FD6E76E15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7203" y="715798"/>
            <a:ext cx="5742278" cy="5529616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This comparison can help </a:t>
            </a:r>
            <a:r>
              <a:rPr lang="en-US" b="1" dirty="0"/>
              <a:t>People moving from one city to the other</a:t>
            </a:r>
            <a:r>
              <a:rPr lang="en-US" dirty="0"/>
              <a:t> to filter for areas similar (or even different, if you are up for something new) to what you are used to.</a:t>
            </a:r>
          </a:p>
          <a:p>
            <a:pPr lvl="0"/>
            <a:r>
              <a:rPr lang="en-US" dirty="0"/>
              <a:t>This comparison can help </a:t>
            </a:r>
            <a:r>
              <a:rPr lang="en-US" b="1" dirty="0"/>
              <a:t>People moving from other states to Texas</a:t>
            </a:r>
            <a:r>
              <a:rPr lang="en-US" dirty="0"/>
              <a:t>  to filter for neighborhoods similar or different from their original came from, and introduce them into local fun and popular places</a:t>
            </a:r>
          </a:p>
          <a:p>
            <a:pPr lvl="0"/>
            <a:r>
              <a:rPr lang="en-US" b="1" dirty="0"/>
              <a:t>Companies expanding within one of the cities</a:t>
            </a:r>
            <a:r>
              <a:rPr lang="en-US" dirty="0"/>
              <a:t> might want to look for a similar type of neighborhoods, as they are targeting a specific user group. The comparison can offer the first indication.</a:t>
            </a:r>
          </a:p>
          <a:p>
            <a:r>
              <a:rPr lang="en-US" b="1" dirty="0"/>
              <a:t>Companies expanding from one city to the other</a:t>
            </a:r>
            <a:r>
              <a:rPr lang="en-US" dirty="0"/>
              <a:t>  can use their experience from the original city and look for a fitting (e.g., similar) neighborhood in the second one.</a:t>
            </a:r>
          </a:p>
        </p:txBody>
      </p:sp>
      <p:pic>
        <p:nvPicPr>
          <p:cNvPr id="10" name="Graphic 9" descr="Marker">
            <a:extLst>
              <a:ext uri="{FF2B5EF4-FFF2-40B4-BE49-F238E27FC236}">
                <a16:creationId xmlns:a16="http://schemas.microsoft.com/office/drawing/2014/main" id="{4D82821B-2BB5-4CB4-922B-D2734703C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78240" y="1687068"/>
            <a:ext cx="3474720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647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845DB188-4006-4207-A473-B4B569C5B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AB4522D-D095-4687-BFB3-976E665A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0C0B66-35C3-4512-8765-3769A861A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Data Collection</a:t>
            </a:r>
          </a:p>
        </p:txBody>
      </p:sp>
      <p:graphicFrame>
        <p:nvGraphicFramePr>
          <p:cNvPr id="27" name="TextBox 2">
            <a:extLst>
              <a:ext uri="{FF2B5EF4-FFF2-40B4-BE49-F238E27FC236}">
                <a16:creationId xmlns:a16="http://schemas.microsoft.com/office/drawing/2014/main" id="{B4FA9427-2F5D-4FAD-B534-716F98BB0C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1123581"/>
              </p:ext>
            </p:extLst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9748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 62">
            <a:extLst>
              <a:ext uri="{FF2B5EF4-FFF2-40B4-BE49-F238E27FC236}">
                <a16:creationId xmlns:a16="http://schemas.microsoft.com/office/drawing/2014/main" id="{845DB188-4006-4207-A473-B4B569C5B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" name="Rectangle 64">
            <a:extLst>
              <a:ext uri="{FF2B5EF4-FFF2-40B4-BE49-F238E27FC236}">
                <a16:creationId xmlns:a16="http://schemas.microsoft.com/office/drawing/2014/main" id="{BAB4522D-D095-4687-BFB3-976E665A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7" name="Rectangle 66">
            <a:extLst>
              <a:ext uri="{FF2B5EF4-FFF2-40B4-BE49-F238E27FC236}">
                <a16:creationId xmlns:a16="http://schemas.microsoft.com/office/drawing/2014/main" id="{9AAD8036-96D8-496C-8006-37ACA5AD8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68">
            <a:extLst>
              <a:ext uri="{FF2B5EF4-FFF2-40B4-BE49-F238E27FC236}">
                <a16:creationId xmlns:a16="http://schemas.microsoft.com/office/drawing/2014/main" id="{24A4CBA9-3463-4C65-BF46-6B6C50E7F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42856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BE4C58-9133-4AE0-9839-32E6FE752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Methodology</a:t>
            </a:r>
          </a:p>
        </p:txBody>
      </p:sp>
      <p:sp>
        <p:nvSpPr>
          <p:cNvPr id="129" name="Rectangle 70">
            <a:extLst>
              <a:ext uri="{FF2B5EF4-FFF2-40B4-BE49-F238E27FC236}">
                <a16:creationId xmlns:a16="http://schemas.microsoft.com/office/drawing/2014/main" id="{2DCEED6C-D39C-40AA-B89E-52C3FA5A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30" name="Content Placeholder 2">
            <a:extLst>
              <a:ext uri="{FF2B5EF4-FFF2-40B4-BE49-F238E27FC236}">
                <a16:creationId xmlns:a16="http://schemas.microsoft.com/office/drawing/2014/main" id="{E388045A-042C-4C22-9A97-109FFD8586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8348845"/>
              </p:ext>
            </p:extLst>
          </p:nvPr>
        </p:nvGraphicFramePr>
        <p:xfrm>
          <a:off x="866646" y="757325"/>
          <a:ext cx="7596633" cy="5341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665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374D9-E554-4846-ADA4-4A3897BF3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dirty="0"/>
              <a:t>Results/Discussion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5CD60-F1EC-456A-B9BB-B6465DDAB7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2919" y="2565253"/>
            <a:ext cx="2947482" cy="36526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182880">
              <a:lnSpc>
                <a:spcPct val="90000"/>
              </a:lnSpc>
              <a:buFont typeface="Wingdings 2" pitchFamily="18" charset="2"/>
              <a:buChar char=""/>
            </a:pPr>
            <a:r>
              <a:rPr lang="en-US" sz="1500" dirty="0"/>
              <a:t>EDA</a:t>
            </a:r>
          </a:p>
          <a:p>
            <a:pPr marL="285750" indent="-182880">
              <a:lnSpc>
                <a:spcPct val="90000"/>
              </a:lnSpc>
              <a:buFont typeface="Wingdings 2" pitchFamily="18" charset="2"/>
              <a:buChar char=""/>
            </a:pPr>
            <a:r>
              <a:rPr lang="en-US" dirty="0"/>
              <a:t>For a better comparison, we should look at those numbers when </a:t>
            </a:r>
            <a:r>
              <a:rPr lang="en-US" b="1" dirty="0"/>
              <a:t>normalized with the number of inhabitants of all three cities</a:t>
            </a:r>
            <a:r>
              <a:rPr lang="en-US" sz="1500" dirty="0"/>
              <a:t>.</a:t>
            </a:r>
          </a:p>
          <a:p>
            <a:pPr marL="285750" indent="-182880">
              <a:lnSpc>
                <a:spcPct val="90000"/>
              </a:lnSpc>
              <a:buFont typeface="Wingdings 2" pitchFamily="18" charset="2"/>
              <a:buChar char=""/>
            </a:pPr>
            <a:r>
              <a:rPr lang="en-US" dirty="0"/>
              <a:t>Normalized data shows that, in general, </a:t>
            </a:r>
            <a:r>
              <a:rPr lang="en-US" b="1" dirty="0"/>
              <a:t>AUS is the most convenient city</a:t>
            </a:r>
            <a:r>
              <a:rPr lang="en-US" dirty="0"/>
              <a:t> amongst the three. It almost topped every category</a:t>
            </a:r>
          </a:p>
          <a:p>
            <a:pPr marL="285750" indent="-182880">
              <a:lnSpc>
                <a:spcPct val="90000"/>
              </a:lnSpc>
              <a:buFont typeface="Wingdings 2" pitchFamily="18" charset="2"/>
              <a:buChar char=""/>
            </a:pPr>
            <a:r>
              <a:rPr lang="en-US" b="1" dirty="0"/>
              <a:t>Mexican restaurants</a:t>
            </a:r>
            <a:r>
              <a:rPr lang="en-US" dirty="0"/>
              <a:t> are still the most popular venue for all three cities</a:t>
            </a:r>
            <a:endParaRPr lang="en-US" sz="1500" dirty="0"/>
          </a:p>
          <a:p>
            <a:pPr marL="102870">
              <a:lnSpc>
                <a:spcPct val="90000"/>
              </a:lnSpc>
            </a:pPr>
            <a:endParaRPr lang="en-US" sz="1500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65A532A-AEC0-4038-9133-06BD5D64853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18709" y="570678"/>
            <a:ext cx="8026686" cy="4031802"/>
          </a:xfrm>
          <a:prstGeom prst="rect">
            <a:avLst/>
          </a:prstGeom>
          <a:noFill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6634D50-8E83-4ACE-BE6B-7BD4783F74B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67480" y="4804334"/>
            <a:ext cx="6807200" cy="128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60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374D9-E554-4846-ADA4-4A3897BF3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dirty="0"/>
              <a:t>Results/Discussion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5CD60-F1EC-456A-B9BB-B6465DDAB7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2919" y="2565253"/>
            <a:ext cx="2947482" cy="36526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182880">
              <a:lnSpc>
                <a:spcPct val="90000"/>
              </a:lnSpc>
              <a:buFont typeface="Wingdings 2" pitchFamily="18" charset="2"/>
              <a:buChar char=""/>
            </a:pPr>
            <a:r>
              <a:rPr lang="en-US" sz="1500" dirty="0"/>
              <a:t>EDA</a:t>
            </a:r>
          </a:p>
          <a:p>
            <a:pPr marL="285750" indent="-182880">
              <a:lnSpc>
                <a:spcPct val="90000"/>
              </a:lnSpc>
              <a:buFont typeface="Wingdings 2" pitchFamily="18" charset="2"/>
              <a:buChar char=""/>
            </a:pPr>
            <a:r>
              <a:rPr lang="en-US" sz="1500" dirty="0"/>
              <a:t>Mexican restaurants are most popular in all cities.</a:t>
            </a:r>
          </a:p>
          <a:p>
            <a:pPr marL="285750" indent="-182880">
              <a:lnSpc>
                <a:spcPct val="90000"/>
              </a:lnSpc>
              <a:buFont typeface="Wingdings 2" pitchFamily="18" charset="2"/>
              <a:buChar char=""/>
            </a:pPr>
            <a:r>
              <a:rPr lang="en-US" sz="1500" dirty="0"/>
              <a:t>All 3 cities have roughly the same number of coffee shops. </a:t>
            </a:r>
          </a:p>
          <a:p>
            <a:pPr marL="285750" indent="-182880">
              <a:lnSpc>
                <a:spcPct val="90000"/>
              </a:lnSpc>
              <a:buFont typeface="Wingdings 2" pitchFamily="18" charset="2"/>
              <a:buChar char=""/>
            </a:pPr>
            <a:r>
              <a:rPr lang="en-US" dirty="0"/>
              <a:t>DFW and HOU are about the same size, while AUS is less than half the size of the two mega-cities. </a:t>
            </a:r>
          </a:p>
          <a:p>
            <a:pPr marL="285750" indent="-182880">
              <a:lnSpc>
                <a:spcPct val="90000"/>
              </a:lnSpc>
              <a:buFont typeface="Wingdings 2" pitchFamily="18" charset="2"/>
              <a:buChar char=""/>
            </a:pPr>
            <a:r>
              <a:rPr lang="en-US" dirty="0"/>
              <a:t>in terms of the absolute number of venues returned, AUS is the least, while DFW is slightly better than HOU overall</a:t>
            </a:r>
          </a:p>
          <a:p>
            <a:pPr marL="285750" indent="-182880">
              <a:lnSpc>
                <a:spcPct val="90000"/>
              </a:lnSpc>
              <a:buFont typeface="Wingdings 2" pitchFamily="18" charset="2"/>
              <a:buChar char=""/>
            </a:pPr>
            <a:endParaRPr lang="en-US" sz="1500" dirty="0"/>
          </a:p>
          <a:p>
            <a:pPr marL="102870">
              <a:lnSpc>
                <a:spcPct val="90000"/>
              </a:lnSpc>
            </a:pPr>
            <a:endParaRPr lang="en-US" sz="15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E5701E-B423-4B42-AB22-150E8E10AD8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280" y="568324"/>
            <a:ext cx="7924668" cy="425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2DBE99-1A5C-4538-BE2C-A9C1BF8A7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7159" y="5031716"/>
            <a:ext cx="5507355" cy="110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730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BBED7469-0D10-44CB-A4C2-C1124B3CA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4351E00-23D4-4170-AACC-F27A1EE3FF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D96FFA1F-29D1-415E-8D90-776A5E0AD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77078B6-8941-4429-9FDB-8C032B899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4448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6374D9-E554-4846-ADA4-4A3897BF3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6816" y="873254"/>
            <a:ext cx="5777652" cy="15651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Results/Discussion</a:t>
            </a:r>
          </a:p>
        </p:txBody>
      </p:sp>
      <p:pic>
        <p:nvPicPr>
          <p:cNvPr id="17" name="Picture 16" descr="A close up of a map&#10;&#10;Description automatically generated">
            <a:extLst>
              <a:ext uri="{FF2B5EF4-FFF2-40B4-BE49-F238E27FC236}">
                <a16:creationId xmlns:a16="http://schemas.microsoft.com/office/drawing/2014/main" id="{F04D0136-F3BC-4EE2-B341-5F0E5FCAF272}"/>
              </a:ext>
            </a:extLst>
          </p:cNvPr>
          <p:cNvPicPr/>
          <p:nvPr/>
        </p:nvPicPr>
        <p:blipFill rotWithShape="1">
          <a:blip r:embed="rId2"/>
          <a:srcRect t="17789" r="-4" b="1660"/>
          <a:stretch/>
        </p:blipFill>
        <p:spPr>
          <a:xfrm>
            <a:off x="-10959" y="-24648"/>
            <a:ext cx="4503376" cy="219456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06CEBE2-5281-49FA-8524-5120EE379730}"/>
              </a:ext>
            </a:extLst>
          </p:cNvPr>
          <p:cNvPicPr/>
          <p:nvPr/>
        </p:nvPicPr>
        <p:blipFill rotWithShape="1">
          <a:blip r:embed="rId3"/>
          <a:srcRect t="18473" b="728"/>
          <a:stretch/>
        </p:blipFill>
        <p:spPr>
          <a:xfrm>
            <a:off x="-10959" y="2319200"/>
            <a:ext cx="4507992" cy="219456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94E12A6-CBB2-427A-8D41-532A684A7F8A}"/>
              </a:ext>
            </a:extLst>
          </p:cNvPr>
          <p:cNvPicPr/>
          <p:nvPr/>
        </p:nvPicPr>
        <p:blipFill rotWithShape="1">
          <a:blip r:embed="rId4"/>
          <a:srcRect t="12270" b="6240"/>
          <a:stretch/>
        </p:blipFill>
        <p:spPr>
          <a:xfrm>
            <a:off x="-10959" y="4663049"/>
            <a:ext cx="4507992" cy="219495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5CD60-F1EC-456A-B9BB-B6465DDAB7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6816" y="2760133"/>
            <a:ext cx="5777652" cy="254338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Clusters</a:t>
            </a:r>
          </a:p>
          <a:p>
            <a:endParaRPr lang="en-US" dirty="0"/>
          </a:p>
          <a:p>
            <a:r>
              <a:rPr lang="en-US" dirty="0"/>
              <a:t>As can be seen, certain clusters are more common, while some are unique or rare. This is expected, as some </a:t>
            </a:r>
            <a:r>
              <a:rPr lang="en-US" dirty="0" err="1"/>
              <a:t>zipcode</a:t>
            </a:r>
            <a:r>
              <a:rPr lang="en-US" dirty="0"/>
              <a:t> areas share a common cause, e.g., housing. These neighborhoods fall into the same cluster as they share a similar venue structure. They are close to the city center.</a:t>
            </a:r>
          </a:p>
          <a:p>
            <a:r>
              <a:rPr lang="en-US" dirty="0"/>
              <a:t>At the same time, </a:t>
            </a:r>
            <a:r>
              <a:rPr lang="en-US" dirty="0" err="1"/>
              <a:t>zipcode</a:t>
            </a:r>
            <a:r>
              <a:rPr lang="en-US" dirty="0"/>
              <a:t> areas located at the center of all three cities share similar trends too. These are more venue crowded neighborhoods. 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B09C0D0-1E86-4EE3-B592-3D15600C4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FEA441F-F6CB-45EE-8393-89F5FDA04DCC}"/>
              </a:ext>
            </a:extLst>
          </p:cNvPr>
          <p:cNvSpPr/>
          <p:nvPr/>
        </p:nvSpPr>
        <p:spPr>
          <a:xfrm>
            <a:off x="3527584" y="6522417"/>
            <a:ext cx="10422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Houston</a:t>
            </a:r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699A141-006B-4776-85AC-08ACC5D4F884}"/>
              </a:ext>
            </a:extLst>
          </p:cNvPr>
          <p:cNvSpPr/>
          <p:nvPr/>
        </p:nvSpPr>
        <p:spPr>
          <a:xfrm>
            <a:off x="3691612" y="4149411"/>
            <a:ext cx="7938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Dallas</a:t>
            </a:r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999B32F-4386-49FA-A383-A0497E7D5983}"/>
              </a:ext>
            </a:extLst>
          </p:cNvPr>
          <p:cNvSpPr/>
          <p:nvPr/>
        </p:nvSpPr>
        <p:spPr>
          <a:xfrm>
            <a:off x="3659903" y="1882371"/>
            <a:ext cx="833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Austin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549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492F9E5-5B28-4104-9CDF-100EE9D85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4A3EBA2-184A-4C53-80BF-FB3A6AC35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8008542" cy="53309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438EFCD-B361-4EDD-A82E-EF6FE99C1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6729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696E02-933F-4E82-B903-1F5ECC9FB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648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5DB082-BCCB-4994-AEE1-EF25FDAC8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406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2" name="Content Placeholder 5">
            <a:extLst>
              <a:ext uri="{FF2B5EF4-FFF2-40B4-BE49-F238E27FC236}">
                <a16:creationId xmlns:a16="http://schemas.microsoft.com/office/drawing/2014/main" id="{87ADF3EF-359E-4F69-9330-0CF18C499E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9657629"/>
              </p:ext>
            </p:extLst>
          </p:nvPr>
        </p:nvGraphicFramePr>
        <p:xfrm>
          <a:off x="650875" y="1123836"/>
          <a:ext cx="6711950" cy="46011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26314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Fra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625</Words>
  <Application>Microsoft Office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Corbel</vt:lpstr>
      <vt:lpstr>Wingdings 2</vt:lpstr>
      <vt:lpstr>Frame</vt:lpstr>
      <vt:lpstr>Texas Derby – Austin, Dallas, or Houston? </vt:lpstr>
      <vt:lpstr>Business Problem</vt:lpstr>
      <vt:lpstr>Business Problem</vt:lpstr>
      <vt:lpstr>Data Collection</vt:lpstr>
      <vt:lpstr>Methodology</vt:lpstr>
      <vt:lpstr>Results/Discussion</vt:lpstr>
      <vt:lpstr>Results/Discussion</vt:lpstr>
      <vt:lpstr>Results/Discussion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Texas Derby – Austin, Dallas, or Houston? </dc:title>
  <dc:creator>Yuhao Sun</dc:creator>
  <cp:lastModifiedBy>Yuhao Sun</cp:lastModifiedBy>
  <cp:revision>6</cp:revision>
  <dcterms:created xsi:type="dcterms:W3CDTF">2020-04-27T17:15:56Z</dcterms:created>
  <dcterms:modified xsi:type="dcterms:W3CDTF">2020-04-27T17:45:22Z</dcterms:modified>
</cp:coreProperties>
</file>